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E2929873-6B2C-4B6D-AD66-2FEB07184F2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594360"/>
            <a:ext cx="5303520" cy="2834640"/>
          </a:xfrm>
          <a:prstGeom prst="rect">
            <a:avLst/>
          </a:prstGeom>
        </p:spPr>
      </p:pic>
      <p:pic>
        <p:nvPicPr>
          <p:cNvPr id="4" name="Picture 3" descr="F54C0374-F867-4905-A062-0925425BE38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3657600"/>
            <a:ext cx="5303520" cy="2560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ALCM Critical Minerals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51206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Niobium-Focused</a:t>
            </a:r>
          </a:p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Critical Minerals &amp;</a:t>
            </a:r>
          </a:p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Quantum Computing 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Investment 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5486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>
                <a:solidFill>
                  <a:srgbClr val="F5F5F5"/>
                </a:solidFill>
                <a:latin typeface="Aptos"/>
              </a:defRPr>
            </a:pPr>
            <a:r>
              <a:t>Critical metal.</a:t>
            </a:r>
          </a:p>
          <a:p>
            <a:pPr>
              <a:spcAft>
                <a:spcPts val="1200"/>
              </a:spcAft>
              <a:defRPr sz="3000">
                <a:solidFill>
                  <a:srgbClr val="F5F5F5"/>
                </a:solidFill>
                <a:latin typeface="Aptos"/>
              </a:defRPr>
            </a:pPr>
            <a:r>
              <a:t>Concentrated supply.</a:t>
            </a:r>
          </a:p>
          <a:p>
            <a:pPr>
              <a:spcAft>
                <a:spcPts val="1200"/>
              </a:spcAft>
              <a:defRPr sz="3000">
                <a:solidFill>
                  <a:srgbClr val="F5F5F5"/>
                </a:solidFill>
                <a:latin typeface="Aptos"/>
              </a:defRPr>
            </a:pPr>
            <a:r>
              <a:t>Industrial necessity.</a:t>
            </a:r>
          </a:p>
          <a:p>
            <a:pPr>
              <a:spcAft>
                <a:spcPts val="1200"/>
              </a:spcAft>
              <a:defRPr sz="3000">
                <a:solidFill>
                  <a:srgbClr val="F5F5F5"/>
                </a:solidFill>
                <a:latin typeface="Aptos"/>
              </a:defRPr>
            </a:pPr>
            <a:r>
              <a:t>Quantum optionality.</a:t>
            </a:r>
          </a:p>
        </p:txBody>
      </p:sp>
      <p:pic>
        <p:nvPicPr>
          <p:cNvPr id="5" name="Picture 4" descr="F54C0374-F867-4905-A062-0925425BE38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234440"/>
            <a:ext cx="4572000" cy="47548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Why Niobium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53949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Steel.</a:t>
            </a:r>
          </a:p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Aerospace.</a:t>
            </a:r>
          </a:p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Pipelines.</a:t>
            </a:r>
          </a:p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Energy infrastructure.</a:t>
            </a:r>
          </a:p>
          <a:p>
            <a:pPr>
              <a:spcAft>
                <a:spcPts val="1200"/>
              </a:spcAft>
              <a:defRPr sz="2400">
                <a:solidFill>
                  <a:srgbClr val="F5F5F5"/>
                </a:solidFill>
                <a:latin typeface="Aptos"/>
              </a:defRPr>
            </a:pPr>
            <a:r>
              <a:t>Strategic access &gt; simple commodity.</a:t>
            </a:r>
          </a:p>
        </p:txBody>
      </p:sp>
      <p:pic>
        <p:nvPicPr>
          <p:cNvPr id="5" name="Picture 4" descr="F54C0374-F867-4905-A062-0925425BE38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143000"/>
            <a:ext cx="4937760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Quantum Relevance</a:t>
            </a:r>
          </a:p>
        </p:txBody>
      </p:sp>
      <p:pic>
        <p:nvPicPr>
          <p:cNvPr id="4" name="Picture 3" descr="E2929873-6B2C-4B6D-AD66-2FEB07184F2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097280"/>
            <a:ext cx="512064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645920"/>
            <a:ext cx="5303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Superconducting</a:t>
            </a:r>
          </a:p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quantum systems</a:t>
            </a:r>
          </a:p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create real</a:t>
            </a:r>
          </a:p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strategic optionality.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Business Model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2960" y="1554480"/>
          <a:ext cx="104241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720"/>
                <a:gridCol w="3474720"/>
                <a:gridCol w="3474720"/>
              </a:tblGrid>
              <a:tr h="960120">
                <a:tc>
                  <a:txBody>
                    <a:bodyPr/>
                    <a:lstStyle/>
                    <a:p>
                      <a:r>
                        <a:rPr sz="1600" b="1">
                          <a:latin typeface="Aptos"/>
                        </a:rP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latin typeface="Aptos"/>
                        </a:rPr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latin typeface="Aptos"/>
                        </a:rPr>
                        <a:t>Economics</a:t>
                      </a: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Mandate / broker / advisory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1%–5% fees</a:t>
                      </a: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Back-to-back 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Merchant spread</a:t>
                      </a: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Strategic supply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 b="0">
                          <a:latin typeface="Aptos"/>
                        </a:rPr>
                        <a:t>Premium contracts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ALCM Edge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058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Risk intelligence.</a:t>
            </a:r>
          </a:p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Macro credibility.</a:t>
            </a:r>
          </a:p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Institutional access.</a:t>
            </a:r>
          </a:p>
          <a:p>
            <a:pPr>
              <a:spcAft>
                <a:spcPts val="1200"/>
              </a:spcAft>
              <a:defRPr sz="2800">
                <a:solidFill>
                  <a:srgbClr val="F5F5F5"/>
                </a:solidFill>
                <a:latin typeface="Aptos"/>
              </a:defRPr>
            </a:pPr>
            <a:r>
              <a:t>Security-of-supply narrative.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Strategic Positioning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>
                <a:solidFill>
                  <a:srgbClr val="F5F5F5"/>
                </a:solidFill>
                <a:latin typeface="Aptos"/>
              </a:defRPr>
            </a:pPr>
            <a:r>
              <a:t>We do not sell metal.</a:t>
            </a:r>
          </a:p>
          <a:p>
            <a:pPr>
              <a:spcAft>
                <a:spcPts val="1200"/>
              </a:spcAft>
              <a:defRPr sz="3400">
                <a:solidFill>
                  <a:srgbClr val="F5F5F5"/>
                </a:solidFill>
                <a:latin typeface="Aptos"/>
              </a:defRPr>
            </a:pPr>
            <a:r>
              <a:t>We sell strategic access.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  <a:latin typeface="Aptos"/>
              </a:rPr>
              <a:t>Closing</a:t>
            </a:r>
          </a:p>
        </p:txBody>
      </p:sp>
      <p:pic>
        <p:nvPicPr>
          <p:cNvPr id="4" name="Picture 3" descr="E2929873-6B2C-4B6D-AD66-2FEB07184F2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143000"/>
            <a:ext cx="4754880" cy="2194560"/>
          </a:xfrm>
          <a:prstGeom prst="rect">
            <a:avLst/>
          </a:prstGeom>
        </p:spPr>
      </p:pic>
      <p:pic>
        <p:nvPicPr>
          <p:cNvPr id="5" name="Picture 4" descr="F54C0374-F867-4905-A062-0925425BE38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3657600"/>
            <a:ext cx="4754880" cy="1920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011680"/>
            <a:ext cx="49377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>
                <a:solidFill>
                  <a:srgbClr val="F5F5F5"/>
                </a:solidFill>
                <a:latin typeface="Aptos"/>
              </a:defRPr>
            </a:pPr>
            <a:r>
              <a:t>Right asset.</a:t>
            </a:r>
          </a:p>
          <a:p>
            <a:pPr>
              <a:spcAft>
                <a:spcPts val="1200"/>
              </a:spcAft>
              <a:defRPr sz="3400">
                <a:solidFill>
                  <a:srgbClr val="F5F5F5"/>
                </a:solidFill>
                <a:latin typeface="Aptos"/>
              </a:defRPr>
            </a:pPr>
            <a:r>
              <a:t>Right narrative.</a:t>
            </a:r>
          </a:p>
          <a:p>
            <a:pPr>
              <a:spcAft>
                <a:spcPts val="1200"/>
              </a:spcAft>
              <a:defRPr sz="3400">
                <a:solidFill>
                  <a:srgbClr val="F5F5F5"/>
                </a:solidFill>
                <a:latin typeface="Aptos"/>
              </a:defRPr>
            </a:pPr>
            <a:r>
              <a:t>Right time.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5486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AFAFAF"/>
                </a:solidFill>
                <a:latin typeface="Aptos"/>
              </a:rPr>
              <a:t>ALCM Critical Minerals | Confidential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