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
  </p:notesMasterIdLst>
  <p:handoutMasterIdLst>
    <p:handoutMasterId r:id="rId4"/>
  </p:handoutMasterIdLst>
  <p:sldIdLst>
    <p:sldId id="257"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FFFF"/>
    <a:srgbClr val="A7FFFF"/>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1CF131-E575-4CFD-BD75-E03F2B32AF98}" v="1" dt="2021-05-06T10:21:33.2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99" autoAdjust="0"/>
    <p:restoredTop sz="95097" autoAdjust="0"/>
  </p:normalViewPr>
  <p:slideViewPr>
    <p:cSldViewPr snapToGrid="0">
      <p:cViewPr varScale="1">
        <p:scale>
          <a:sx n="71" d="100"/>
          <a:sy n="71" d="100"/>
        </p:scale>
        <p:origin x="1560" y="283"/>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5" d="100"/>
          <a:sy n="65" d="100"/>
        </p:scale>
        <p:origin x="3154"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 Id="rId9"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rgbClr val="00B050"/>
              </a:solidFill>
              <a:ln w="19050">
                <a:solidFill>
                  <a:schemeClr val="lt1"/>
                </a:solidFill>
              </a:ln>
              <a:effectLst/>
            </c:spPr>
            <c:extLst>
              <c:ext xmlns:c16="http://schemas.microsoft.com/office/drawing/2014/chart" uri="{C3380CC4-5D6E-409C-BE32-E72D297353CC}">
                <c16:uniqueId val="{00000001-C059-4602-B67F-54ECF73C9D8F}"/>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3-C059-4602-B67F-54ECF73C9D8F}"/>
              </c:ext>
            </c:extLst>
          </c:dPt>
          <c:dPt>
            <c:idx val="2"/>
            <c:bubble3D val="0"/>
            <c:spPr>
              <a:solidFill>
                <a:schemeClr val="accent2">
                  <a:lumMod val="75000"/>
                </a:schemeClr>
              </a:solidFill>
              <a:ln w="19050">
                <a:solidFill>
                  <a:schemeClr val="lt1"/>
                </a:solidFill>
              </a:ln>
              <a:effectLst/>
            </c:spPr>
            <c:extLst>
              <c:ext xmlns:c16="http://schemas.microsoft.com/office/drawing/2014/chart" uri="{C3380CC4-5D6E-409C-BE32-E72D297353CC}">
                <c16:uniqueId val="{00000005-C059-4602-B67F-54ECF73C9D8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Bahnschrift" panose="020B0502040204020203" pitchFamily="34" charset="0"/>
                    <a:ea typeface="Verdana" panose="020B0604030504040204" pitchFamily="34" charset="0"/>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Sheet1!$C$5:$C$7</c:f>
              <c:strCache>
                <c:ptCount val="3"/>
                <c:pt idx="0">
                  <c:v>corporates</c:v>
                </c:pt>
                <c:pt idx="1">
                  <c:v>financial institutions</c:v>
                </c:pt>
                <c:pt idx="2">
                  <c:v>sovereigns</c:v>
                </c:pt>
              </c:strCache>
            </c:strRef>
          </c:cat>
          <c:val>
            <c:numRef>
              <c:f>Sheet1!$D$5:$D$7</c:f>
              <c:numCache>
                <c:formatCode>0%</c:formatCode>
                <c:ptCount val="3"/>
                <c:pt idx="0">
                  <c:v>0.6</c:v>
                </c:pt>
                <c:pt idx="1">
                  <c:v>0.2</c:v>
                </c:pt>
                <c:pt idx="2">
                  <c:v>0.2</c:v>
                </c:pt>
              </c:numCache>
            </c:numRef>
          </c:val>
          <c:extLst>
            <c:ext xmlns:c16="http://schemas.microsoft.com/office/drawing/2014/chart" uri="{C3380CC4-5D6E-409C-BE32-E72D297353CC}">
              <c16:uniqueId val="{00000006-C059-4602-B67F-54ECF73C9D8F}"/>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Bahnschrift" panose="020B0502040204020203" pitchFamily="34" charset="0"/>
                <a:ea typeface="Verdana" panose="020B0604030504040204" pitchFamily="34" charset="0"/>
                <a:cs typeface="+mn-cs"/>
              </a:defRPr>
            </a:pPr>
            <a:endParaRPr lang="en-US"/>
          </a:p>
        </c:txPr>
      </c:legendEntry>
      <c:legendEntry>
        <c:idx val="1"/>
        <c:txPr>
          <a:bodyPr rot="0" spcFirstLastPara="1" vertOverflow="ellipsis" vert="horz" wrap="square" anchor="ctr" anchorCtr="1"/>
          <a:lstStyle/>
          <a:p>
            <a:pPr>
              <a:defRPr sz="900" b="0" i="0" u="none" strike="noStrike" kern="1200" baseline="0">
                <a:solidFill>
                  <a:schemeClr val="tx1"/>
                </a:solidFill>
                <a:latin typeface="Bahnschrift" panose="020B0502040204020203" pitchFamily="34" charset="0"/>
                <a:ea typeface="Verdana" panose="020B0604030504040204" pitchFamily="34" charset="0"/>
                <a:cs typeface="+mn-cs"/>
              </a:defRPr>
            </a:pPr>
            <a:endParaRPr lang="en-US"/>
          </a:p>
        </c:txPr>
      </c:legendEntry>
      <c:legendEntry>
        <c:idx val="2"/>
        <c:txPr>
          <a:bodyPr rot="0" spcFirstLastPara="1" vertOverflow="ellipsis" vert="horz" wrap="square" anchor="ctr" anchorCtr="1"/>
          <a:lstStyle/>
          <a:p>
            <a:pPr>
              <a:defRPr sz="900" b="0" i="0" u="none" strike="noStrike" kern="1200" baseline="0">
                <a:solidFill>
                  <a:schemeClr val="tx1"/>
                </a:solidFill>
                <a:latin typeface="Bahnschrift" panose="020B0502040204020203" pitchFamily="34" charset="0"/>
                <a:ea typeface="Verdana" panose="020B0604030504040204" pitchFamily="34" charset="0"/>
                <a:cs typeface="+mn-cs"/>
              </a:defRPr>
            </a:pPr>
            <a:endParaRPr lang="en-US"/>
          </a:p>
        </c:txPr>
      </c:legendEntry>
      <c:layout>
        <c:manualLayout>
          <c:xMode val="edge"/>
          <c:yMode val="edge"/>
          <c:x val="0.17093669093403552"/>
          <c:y val="0.59961028835407948"/>
          <c:w val="0.65428603040428401"/>
          <c:h val="0.4003898003309522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rgbClr val="00B0F0"/>
              </a:solidFill>
              <a:ln w="19050">
                <a:solidFill>
                  <a:schemeClr val="lt1"/>
                </a:solidFill>
              </a:ln>
              <a:effectLst/>
            </c:spPr>
            <c:extLst>
              <c:ext xmlns:c16="http://schemas.microsoft.com/office/drawing/2014/chart" uri="{C3380CC4-5D6E-409C-BE32-E72D297353CC}">
                <c16:uniqueId val="{00000001-60A3-4862-8DE3-70F6A8599D8D}"/>
              </c:ext>
            </c:extLst>
          </c:dPt>
          <c:dPt>
            <c:idx val="1"/>
            <c:bubble3D val="0"/>
            <c:spPr>
              <a:solidFill>
                <a:srgbClr val="FF0000"/>
              </a:solidFill>
              <a:ln w="19050">
                <a:solidFill>
                  <a:schemeClr val="lt1"/>
                </a:solidFill>
              </a:ln>
              <a:effectLst/>
            </c:spPr>
            <c:extLst>
              <c:ext xmlns:c16="http://schemas.microsoft.com/office/drawing/2014/chart" uri="{C3380CC4-5D6E-409C-BE32-E72D297353CC}">
                <c16:uniqueId val="{00000003-60A3-4862-8DE3-70F6A8599D8D}"/>
              </c:ext>
            </c:extLst>
          </c:dPt>
          <c:dPt>
            <c:idx val="2"/>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05-60A3-4862-8DE3-70F6A8599D8D}"/>
              </c:ext>
            </c:extLst>
          </c:dPt>
          <c:dPt>
            <c:idx val="3"/>
            <c:bubble3D val="0"/>
            <c:spPr>
              <a:solidFill>
                <a:srgbClr val="002060"/>
              </a:solidFill>
              <a:ln w="19050">
                <a:solidFill>
                  <a:schemeClr val="lt1"/>
                </a:solidFill>
              </a:ln>
              <a:effectLst/>
            </c:spPr>
            <c:extLst>
              <c:ext xmlns:c16="http://schemas.microsoft.com/office/drawing/2014/chart" uri="{C3380CC4-5D6E-409C-BE32-E72D297353CC}">
                <c16:uniqueId val="{00000007-60A3-4862-8DE3-70F6A8599D8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Bahnschrift" panose="020B0502040204020203" pitchFamily="34"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Sheet1!$C$5:$C$8</c:f>
              <c:strCache>
                <c:ptCount val="4"/>
                <c:pt idx="0">
                  <c:v>US</c:v>
                </c:pt>
                <c:pt idx="1">
                  <c:v>Japan</c:v>
                </c:pt>
                <c:pt idx="2">
                  <c:v>GCC</c:v>
                </c:pt>
                <c:pt idx="3">
                  <c:v>UK</c:v>
                </c:pt>
              </c:strCache>
            </c:strRef>
          </c:cat>
          <c:val>
            <c:numRef>
              <c:f>Sheet1!$D$5:$D$8</c:f>
              <c:numCache>
                <c:formatCode>0%</c:formatCode>
                <c:ptCount val="4"/>
                <c:pt idx="0">
                  <c:v>0.6</c:v>
                </c:pt>
                <c:pt idx="1">
                  <c:v>0.1</c:v>
                </c:pt>
                <c:pt idx="2">
                  <c:v>0.2</c:v>
                </c:pt>
                <c:pt idx="3">
                  <c:v>0.1</c:v>
                </c:pt>
              </c:numCache>
            </c:numRef>
          </c:val>
          <c:extLst>
            <c:ext xmlns:c16="http://schemas.microsoft.com/office/drawing/2014/chart" uri="{C3380CC4-5D6E-409C-BE32-E72D297353CC}">
              <c16:uniqueId val="{00000008-60A3-4862-8DE3-70F6A8599D8D}"/>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6.5538389556059118E-2"/>
          <c:y val="0.71445959826578254"/>
          <c:w val="0.83666589976567718"/>
          <c:h val="0.2855404017342174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Bahnschrift" panose="020B0502040204020203" pitchFamily="34" charset="0"/>
              <a:ea typeface="Verdana" panose="020B0604030504040204" pitchFamily="34"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FDF6FB-46BF-4F9E-BBCB-75D23ED48C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13A46D1-B512-483D-AE99-D31FA64429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201E7C-974F-475D-8273-38A94D245FBD}" type="datetimeFigureOut">
              <a:rPr lang="en-GB" smtClean="0"/>
              <a:t>28/12/2025</a:t>
            </a:fld>
            <a:endParaRPr lang="en-GB"/>
          </a:p>
        </p:txBody>
      </p:sp>
      <p:sp>
        <p:nvSpPr>
          <p:cNvPr id="4" name="Footer Placeholder 3">
            <a:extLst>
              <a:ext uri="{FF2B5EF4-FFF2-40B4-BE49-F238E27FC236}">
                <a16:creationId xmlns:a16="http://schemas.microsoft.com/office/drawing/2014/main" id="{3BB59C23-F041-49EE-B815-2676F66FCE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9BDDC9E-7644-41A9-85FA-59AC8900054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838C39-3E6A-4192-9D8A-66A60AD3D75B}" type="slidenum">
              <a:rPr lang="en-GB" smtClean="0"/>
              <a:t>‹#›</a:t>
            </a:fld>
            <a:endParaRPr lang="en-GB"/>
          </a:p>
        </p:txBody>
      </p:sp>
    </p:spTree>
    <p:extLst>
      <p:ext uri="{BB962C8B-B14F-4D97-AF65-F5344CB8AC3E}">
        <p14:creationId xmlns:p14="http://schemas.microsoft.com/office/powerpoint/2010/main" val="177377264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1D3430-BA15-4A0C-9CF5-32D5A5E915D5}" type="datetimeFigureOut">
              <a:rPr lang="en-GB" smtClean="0"/>
              <a:t>28/12/2025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193872-0C6B-4CC7-954D-5E65193C2429}" type="slidenum">
              <a:rPr lang="en-GB" smtClean="0"/>
              <a:t>‹#›</a:t>
            </a:fld>
            <a:endParaRPr lang="en-GB"/>
          </a:p>
        </p:txBody>
      </p:sp>
    </p:spTree>
    <p:extLst>
      <p:ext uri="{BB962C8B-B14F-4D97-AF65-F5344CB8AC3E}">
        <p14:creationId xmlns:p14="http://schemas.microsoft.com/office/powerpoint/2010/main" val="247454682"/>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Slide Number Placeholder 4"/>
          <p:cNvSpPr>
            <a:spLocks noGrp="1"/>
          </p:cNvSpPr>
          <p:nvPr>
            <p:ph type="sldNum" sz="quarter" idx="5"/>
          </p:nvPr>
        </p:nvSpPr>
        <p:spPr/>
        <p:txBody>
          <a:bodyPr/>
          <a:lstStyle/>
          <a:p>
            <a:fld id="{24193872-0C6B-4CC7-954D-5E65193C2429}" type="slidenum">
              <a:rPr lang="en-GB" smtClean="0"/>
              <a:t>1</a:t>
            </a:fld>
            <a:endParaRPr lang="en-GB"/>
          </a:p>
        </p:txBody>
      </p:sp>
    </p:spTree>
    <p:extLst>
      <p:ext uri="{BB962C8B-B14F-4D97-AF65-F5344CB8AC3E}">
        <p14:creationId xmlns:p14="http://schemas.microsoft.com/office/powerpoint/2010/main" val="1988304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10C88C-9A40-46F5-A023-815C4CFC6755}" type="datetime1">
              <a:rPr lang="en-GB" smtClean="0"/>
              <a:t>28/12/2025</a:t>
            </a:fld>
            <a:endParaRPr lang="en-GB"/>
          </a:p>
        </p:txBody>
      </p:sp>
      <p:sp>
        <p:nvSpPr>
          <p:cNvPr id="5" name="Footer Placeholder 4"/>
          <p:cNvSpPr>
            <a:spLocks noGrp="1"/>
          </p:cNvSpPr>
          <p:nvPr>
            <p:ph type="ftr" sz="quarter" idx="11"/>
          </p:nvPr>
        </p:nvSpPr>
        <p:spPr/>
        <p:txBody>
          <a:bodyPr/>
          <a:lstStyle/>
          <a:p>
            <a:r>
              <a:rPr lang="en-GB"/>
              <a:t>London 2019</a:t>
            </a:r>
          </a:p>
        </p:txBody>
      </p:sp>
      <p:sp>
        <p:nvSpPr>
          <p:cNvPr id="6" name="Slide Number Placeholder 5"/>
          <p:cNvSpPr>
            <a:spLocks noGrp="1"/>
          </p:cNvSpPr>
          <p:nvPr>
            <p:ph type="sldNum" sz="quarter" idx="12"/>
          </p:nvPr>
        </p:nvSpPr>
        <p:spPr/>
        <p:txBody>
          <a:bodyPr/>
          <a:lstStyle/>
          <a:p>
            <a:fld id="{714036DC-8236-4837-8235-49C55BDBC9CE}" type="slidenum">
              <a:rPr lang="en-GB" smtClean="0"/>
              <a:t>‹#›</a:t>
            </a:fld>
            <a:endParaRPr lang="en-GB"/>
          </a:p>
        </p:txBody>
      </p:sp>
    </p:spTree>
    <p:extLst>
      <p:ext uri="{BB962C8B-B14F-4D97-AF65-F5344CB8AC3E}">
        <p14:creationId xmlns:p14="http://schemas.microsoft.com/office/powerpoint/2010/main" val="1050789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8C4FD0-E55A-45DC-8361-A6566E0A76E7}" type="datetime1">
              <a:rPr lang="en-GB" smtClean="0"/>
              <a:t>28/12/2025</a:t>
            </a:fld>
            <a:endParaRPr lang="en-GB"/>
          </a:p>
        </p:txBody>
      </p:sp>
      <p:sp>
        <p:nvSpPr>
          <p:cNvPr id="5" name="Footer Placeholder 4"/>
          <p:cNvSpPr>
            <a:spLocks noGrp="1"/>
          </p:cNvSpPr>
          <p:nvPr>
            <p:ph type="ftr" sz="quarter" idx="11"/>
          </p:nvPr>
        </p:nvSpPr>
        <p:spPr/>
        <p:txBody>
          <a:bodyPr/>
          <a:lstStyle/>
          <a:p>
            <a:r>
              <a:rPr lang="en-GB"/>
              <a:t>London 2019</a:t>
            </a:r>
          </a:p>
        </p:txBody>
      </p:sp>
      <p:sp>
        <p:nvSpPr>
          <p:cNvPr id="6" name="Slide Number Placeholder 5"/>
          <p:cNvSpPr>
            <a:spLocks noGrp="1"/>
          </p:cNvSpPr>
          <p:nvPr>
            <p:ph type="sldNum" sz="quarter" idx="12"/>
          </p:nvPr>
        </p:nvSpPr>
        <p:spPr/>
        <p:txBody>
          <a:bodyPr/>
          <a:lstStyle/>
          <a:p>
            <a:fld id="{714036DC-8236-4837-8235-49C55BDBC9CE}" type="slidenum">
              <a:rPr lang="en-GB" smtClean="0"/>
              <a:t>‹#›</a:t>
            </a:fld>
            <a:endParaRPr lang="en-GB"/>
          </a:p>
        </p:txBody>
      </p:sp>
    </p:spTree>
    <p:extLst>
      <p:ext uri="{BB962C8B-B14F-4D97-AF65-F5344CB8AC3E}">
        <p14:creationId xmlns:p14="http://schemas.microsoft.com/office/powerpoint/2010/main" val="1387254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866A1F-2EF2-4978-9F9F-527D930BAF66}" type="datetime1">
              <a:rPr lang="en-GB" smtClean="0"/>
              <a:t>28/12/2025</a:t>
            </a:fld>
            <a:endParaRPr lang="en-GB"/>
          </a:p>
        </p:txBody>
      </p:sp>
      <p:sp>
        <p:nvSpPr>
          <p:cNvPr id="5" name="Footer Placeholder 4"/>
          <p:cNvSpPr>
            <a:spLocks noGrp="1"/>
          </p:cNvSpPr>
          <p:nvPr>
            <p:ph type="ftr" sz="quarter" idx="11"/>
          </p:nvPr>
        </p:nvSpPr>
        <p:spPr/>
        <p:txBody>
          <a:bodyPr/>
          <a:lstStyle/>
          <a:p>
            <a:r>
              <a:rPr lang="en-GB"/>
              <a:t>London 2019</a:t>
            </a:r>
          </a:p>
        </p:txBody>
      </p:sp>
      <p:sp>
        <p:nvSpPr>
          <p:cNvPr id="6" name="Slide Number Placeholder 5"/>
          <p:cNvSpPr>
            <a:spLocks noGrp="1"/>
          </p:cNvSpPr>
          <p:nvPr>
            <p:ph type="sldNum" sz="quarter" idx="12"/>
          </p:nvPr>
        </p:nvSpPr>
        <p:spPr/>
        <p:txBody>
          <a:bodyPr/>
          <a:lstStyle/>
          <a:p>
            <a:fld id="{714036DC-8236-4837-8235-49C55BDBC9CE}" type="slidenum">
              <a:rPr lang="en-GB" smtClean="0"/>
              <a:t>‹#›</a:t>
            </a:fld>
            <a:endParaRPr lang="en-GB"/>
          </a:p>
        </p:txBody>
      </p:sp>
    </p:spTree>
    <p:extLst>
      <p:ext uri="{BB962C8B-B14F-4D97-AF65-F5344CB8AC3E}">
        <p14:creationId xmlns:p14="http://schemas.microsoft.com/office/powerpoint/2010/main" val="188293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3FB8A9-48E4-4602-9F8D-C805BA57F82A}" type="datetime1">
              <a:rPr lang="en-GB" smtClean="0"/>
              <a:t>28/12/2025</a:t>
            </a:fld>
            <a:endParaRPr lang="en-GB"/>
          </a:p>
        </p:txBody>
      </p:sp>
      <p:sp>
        <p:nvSpPr>
          <p:cNvPr id="6" name="Footer Placeholder 5"/>
          <p:cNvSpPr>
            <a:spLocks noGrp="1"/>
          </p:cNvSpPr>
          <p:nvPr>
            <p:ph type="ftr" sz="quarter" idx="11"/>
          </p:nvPr>
        </p:nvSpPr>
        <p:spPr/>
        <p:txBody>
          <a:bodyPr/>
          <a:lstStyle/>
          <a:p>
            <a:r>
              <a:rPr lang="en-GB"/>
              <a:t>London 2019</a:t>
            </a:r>
          </a:p>
        </p:txBody>
      </p:sp>
      <p:sp>
        <p:nvSpPr>
          <p:cNvPr id="7" name="Slide Number Placeholder 6"/>
          <p:cNvSpPr>
            <a:spLocks noGrp="1"/>
          </p:cNvSpPr>
          <p:nvPr>
            <p:ph type="sldNum" sz="quarter" idx="12"/>
          </p:nvPr>
        </p:nvSpPr>
        <p:spPr/>
        <p:txBody>
          <a:bodyPr/>
          <a:lstStyle/>
          <a:p>
            <a:fld id="{714036DC-8236-4837-8235-49C55BDBC9CE}" type="slidenum">
              <a:rPr lang="en-GB" smtClean="0"/>
              <a:t>‹#›</a:t>
            </a:fld>
            <a:endParaRPr lang="en-GB"/>
          </a:p>
        </p:txBody>
      </p:sp>
    </p:spTree>
    <p:extLst>
      <p:ext uri="{BB962C8B-B14F-4D97-AF65-F5344CB8AC3E}">
        <p14:creationId xmlns:p14="http://schemas.microsoft.com/office/powerpoint/2010/main" val="2343243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E2152F-CCEE-449F-9C5C-021CF01D59FD}" type="datetime1">
              <a:rPr lang="en-GB" smtClean="0"/>
              <a:t>28/12/2025</a:t>
            </a:fld>
            <a:endParaRPr lang="en-GB"/>
          </a:p>
        </p:txBody>
      </p:sp>
      <p:sp>
        <p:nvSpPr>
          <p:cNvPr id="8" name="Footer Placeholder 7"/>
          <p:cNvSpPr>
            <a:spLocks noGrp="1"/>
          </p:cNvSpPr>
          <p:nvPr>
            <p:ph type="ftr" sz="quarter" idx="11"/>
          </p:nvPr>
        </p:nvSpPr>
        <p:spPr/>
        <p:txBody>
          <a:bodyPr/>
          <a:lstStyle/>
          <a:p>
            <a:r>
              <a:rPr lang="en-GB"/>
              <a:t>London 2019</a:t>
            </a:r>
          </a:p>
        </p:txBody>
      </p:sp>
      <p:sp>
        <p:nvSpPr>
          <p:cNvPr id="9" name="Slide Number Placeholder 8"/>
          <p:cNvSpPr>
            <a:spLocks noGrp="1"/>
          </p:cNvSpPr>
          <p:nvPr>
            <p:ph type="sldNum" sz="quarter" idx="12"/>
          </p:nvPr>
        </p:nvSpPr>
        <p:spPr/>
        <p:txBody>
          <a:bodyPr/>
          <a:lstStyle/>
          <a:p>
            <a:fld id="{714036DC-8236-4837-8235-49C55BDBC9CE}" type="slidenum">
              <a:rPr lang="en-GB" smtClean="0"/>
              <a:t>‹#›</a:t>
            </a:fld>
            <a:endParaRPr lang="en-GB"/>
          </a:p>
        </p:txBody>
      </p:sp>
    </p:spTree>
    <p:extLst>
      <p:ext uri="{BB962C8B-B14F-4D97-AF65-F5344CB8AC3E}">
        <p14:creationId xmlns:p14="http://schemas.microsoft.com/office/powerpoint/2010/main" val="3234439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D39A61-BEAA-4BD0-B885-9A3B06DB5989}" type="datetime1">
              <a:rPr lang="en-GB" smtClean="0"/>
              <a:t>28/12/2025</a:t>
            </a:fld>
            <a:endParaRPr lang="en-GB"/>
          </a:p>
        </p:txBody>
      </p:sp>
      <p:sp>
        <p:nvSpPr>
          <p:cNvPr id="4" name="Footer Placeholder 3"/>
          <p:cNvSpPr>
            <a:spLocks noGrp="1"/>
          </p:cNvSpPr>
          <p:nvPr>
            <p:ph type="ftr" sz="quarter" idx="11"/>
          </p:nvPr>
        </p:nvSpPr>
        <p:spPr/>
        <p:txBody>
          <a:bodyPr/>
          <a:lstStyle/>
          <a:p>
            <a:r>
              <a:rPr lang="en-GB"/>
              <a:t>London 2019</a:t>
            </a:r>
          </a:p>
        </p:txBody>
      </p:sp>
      <p:sp>
        <p:nvSpPr>
          <p:cNvPr id="5" name="Slide Number Placeholder 4"/>
          <p:cNvSpPr>
            <a:spLocks noGrp="1"/>
          </p:cNvSpPr>
          <p:nvPr>
            <p:ph type="sldNum" sz="quarter" idx="12"/>
          </p:nvPr>
        </p:nvSpPr>
        <p:spPr/>
        <p:txBody>
          <a:bodyPr/>
          <a:lstStyle/>
          <a:p>
            <a:fld id="{714036DC-8236-4837-8235-49C55BDBC9CE}" type="slidenum">
              <a:rPr lang="en-GB" smtClean="0"/>
              <a:t>‹#›</a:t>
            </a:fld>
            <a:endParaRPr lang="en-GB"/>
          </a:p>
        </p:txBody>
      </p:sp>
    </p:spTree>
    <p:extLst>
      <p:ext uri="{BB962C8B-B14F-4D97-AF65-F5344CB8AC3E}">
        <p14:creationId xmlns:p14="http://schemas.microsoft.com/office/powerpoint/2010/main" val="360913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CB2365-8A24-4232-BFCA-DE39DD0E4215}" type="datetime1">
              <a:rPr lang="en-GB" smtClean="0"/>
              <a:t>28/12/2025</a:t>
            </a:fld>
            <a:endParaRPr lang="en-GB"/>
          </a:p>
        </p:txBody>
      </p:sp>
      <p:sp>
        <p:nvSpPr>
          <p:cNvPr id="3" name="Footer Placeholder 2"/>
          <p:cNvSpPr>
            <a:spLocks noGrp="1"/>
          </p:cNvSpPr>
          <p:nvPr>
            <p:ph type="ftr" sz="quarter" idx="11"/>
          </p:nvPr>
        </p:nvSpPr>
        <p:spPr/>
        <p:txBody>
          <a:bodyPr/>
          <a:lstStyle/>
          <a:p>
            <a:r>
              <a:rPr lang="en-GB"/>
              <a:t>London 2019</a:t>
            </a:r>
          </a:p>
        </p:txBody>
      </p:sp>
      <p:sp>
        <p:nvSpPr>
          <p:cNvPr id="4" name="Slide Number Placeholder 3"/>
          <p:cNvSpPr>
            <a:spLocks noGrp="1"/>
          </p:cNvSpPr>
          <p:nvPr>
            <p:ph type="sldNum" sz="quarter" idx="12"/>
          </p:nvPr>
        </p:nvSpPr>
        <p:spPr/>
        <p:txBody>
          <a:bodyPr/>
          <a:lstStyle/>
          <a:p>
            <a:fld id="{714036DC-8236-4837-8235-49C55BDBC9CE}" type="slidenum">
              <a:rPr lang="en-GB" smtClean="0"/>
              <a:t>‹#›</a:t>
            </a:fld>
            <a:endParaRPr lang="en-GB"/>
          </a:p>
        </p:txBody>
      </p:sp>
    </p:spTree>
    <p:extLst>
      <p:ext uri="{BB962C8B-B14F-4D97-AF65-F5344CB8AC3E}">
        <p14:creationId xmlns:p14="http://schemas.microsoft.com/office/powerpoint/2010/main" val="3665659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3D2BD6-5222-4BBB-A7D6-B78F45A7E164}" type="datetime1">
              <a:rPr lang="en-GB" smtClean="0"/>
              <a:t>28/12/2025</a:t>
            </a:fld>
            <a:endParaRPr lang="en-GB"/>
          </a:p>
        </p:txBody>
      </p:sp>
      <p:sp>
        <p:nvSpPr>
          <p:cNvPr id="6" name="Footer Placeholder 5"/>
          <p:cNvSpPr>
            <a:spLocks noGrp="1"/>
          </p:cNvSpPr>
          <p:nvPr>
            <p:ph type="ftr" sz="quarter" idx="11"/>
          </p:nvPr>
        </p:nvSpPr>
        <p:spPr/>
        <p:txBody>
          <a:bodyPr/>
          <a:lstStyle/>
          <a:p>
            <a:r>
              <a:rPr lang="en-GB"/>
              <a:t>London 2019</a:t>
            </a:r>
          </a:p>
        </p:txBody>
      </p:sp>
      <p:sp>
        <p:nvSpPr>
          <p:cNvPr id="7" name="Slide Number Placeholder 6"/>
          <p:cNvSpPr>
            <a:spLocks noGrp="1"/>
          </p:cNvSpPr>
          <p:nvPr>
            <p:ph type="sldNum" sz="quarter" idx="12"/>
          </p:nvPr>
        </p:nvSpPr>
        <p:spPr/>
        <p:txBody>
          <a:bodyPr/>
          <a:lstStyle/>
          <a:p>
            <a:fld id="{714036DC-8236-4837-8235-49C55BDBC9CE}" type="slidenum">
              <a:rPr lang="en-GB" smtClean="0"/>
              <a:t>‹#›</a:t>
            </a:fld>
            <a:endParaRPr lang="en-GB"/>
          </a:p>
        </p:txBody>
      </p:sp>
    </p:spTree>
    <p:extLst>
      <p:ext uri="{BB962C8B-B14F-4D97-AF65-F5344CB8AC3E}">
        <p14:creationId xmlns:p14="http://schemas.microsoft.com/office/powerpoint/2010/main" val="1091238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C214E6D-0F2F-474F-8E02-306EE75D9D7F}" type="datetime1">
              <a:rPr lang="en-GB" smtClean="0"/>
              <a:t>28/12/2025</a:t>
            </a:fld>
            <a:endParaRPr lang="en-GB"/>
          </a:p>
        </p:txBody>
      </p:sp>
      <p:sp>
        <p:nvSpPr>
          <p:cNvPr id="6" name="Footer Placeholder 5"/>
          <p:cNvSpPr>
            <a:spLocks noGrp="1"/>
          </p:cNvSpPr>
          <p:nvPr>
            <p:ph type="ftr" sz="quarter" idx="11"/>
          </p:nvPr>
        </p:nvSpPr>
        <p:spPr/>
        <p:txBody>
          <a:bodyPr/>
          <a:lstStyle/>
          <a:p>
            <a:r>
              <a:rPr lang="en-GB"/>
              <a:t>London 2019</a:t>
            </a:r>
          </a:p>
        </p:txBody>
      </p:sp>
      <p:sp>
        <p:nvSpPr>
          <p:cNvPr id="7" name="Slide Number Placeholder 6"/>
          <p:cNvSpPr>
            <a:spLocks noGrp="1"/>
          </p:cNvSpPr>
          <p:nvPr>
            <p:ph type="sldNum" sz="quarter" idx="12"/>
          </p:nvPr>
        </p:nvSpPr>
        <p:spPr/>
        <p:txBody>
          <a:bodyPr/>
          <a:lstStyle/>
          <a:p>
            <a:fld id="{714036DC-8236-4837-8235-49C55BDBC9CE}" type="slidenum">
              <a:rPr lang="en-GB" smtClean="0"/>
              <a:t>‹#›</a:t>
            </a:fld>
            <a:endParaRPr lang="en-GB"/>
          </a:p>
        </p:txBody>
      </p:sp>
    </p:spTree>
    <p:extLst>
      <p:ext uri="{BB962C8B-B14F-4D97-AF65-F5344CB8AC3E}">
        <p14:creationId xmlns:p14="http://schemas.microsoft.com/office/powerpoint/2010/main" val="4221966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C42DA3-2F1E-405D-A688-1DEA4574D9C6}" type="datetime1">
              <a:rPr lang="en-GB" smtClean="0"/>
              <a:t>28/12/2025</a:t>
            </a:fld>
            <a:endParaRPr lang="en-GB"/>
          </a:p>
        </p:txBody>
      </p:sp>
      <p:sp>
        <p:nvSpPr>
          <p:cNvPr id="5" name="Footer Placeholder 4"/>
          <p:cNvSpPr>
            <a:spLocks noGrp="1"/>
          </p:cNvSpPr>
          <p:nvPr>
            <p:ph type="ftr" sz="quarter" idx="11"/>
          </p:nvPr>
        </p:nvSpPr>
        <p:spPr/>
        <p:txBody>
          <a:bodyPr/>
          <a:lstStyle/>
          <a:p>
            <a:r>
              <a:rPr lang="en-GB"/>
              <a:t>London 2019</a:t>
            </a:r>
          </a:p>
        </p:txBody>
      </p:sp>
      <p:sp>
        <p:nvSpPr>
          <p:cNvPr id="6" name="Slide Number Placeholder 5"/>
          <p:cNvSpPr>
            <a:spLocks noGrp="1"/>
          </p:cNvSpPr>
          <p:nvPr>
            <p:ph type="sldNum" sz="quarter" idx="12"/>
          </p:nvPr>
        </p:nvSpPr>
        <p:spPr/>
        <p:txBody>
          <a:bodyPr/>
          <a:lstStyle/>
          <a:p>
            <a:fld id="{714036DC-8236-4837-8235-49C55BDBC9CE}" type="slidenum">
              <a:rPr lang="en-GB" smtClean="0"/>
              <a:t>‹#›</a:t>
            </a:fld>
            <a:endParaRPr lang="en-GB"/>
          </a:p>
        </p:txBody>
      </p:sp>
    </p:spTree>
    <p:extLst>
      <p:ext uri="{BB962C8B-B14F-4D97-AF65-F5344CB8AC3E}">
        <p14:creationId xmlns:p14="http://schemas.microsoft.com/office/powerpoint/2010/main" val="2761156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AFB6BF-2D00-46EE-AC2E-83B3DA6E1F0C}" type="datetime1">
              <a:rPr lang="en-GB" smtClean="0"/>
              <a:t>28/12/2025</a:t>
            </a:fld>
            <a:endParaRPr lang="en-GB"/>
          </a:p>
        </p:txBody>
      </p:sp>
      <p:sp>
        <p:nvSpPr>
          <p:cNvPr id="5" name="Footer Placeholder 4"/>
          <p:cNvSpPr>
            <a:spLocks noGrp="1"/>
          </p:cNvSpPr>
          <p:nvPr>
            <p:ph type="ftr" sz="quarter" idx="11"/>
          </p:nvPr>
        </p:nvSpPr>
        <p:spPr/>
        <p:txBody>
          <a:bodyPr/>
          <a:lstStyle/>
          <a:p>
            <a:r>
              <a:rPr lang="en-GB"/>
              <a:t>London 2019</a:t>
            </a:r>
          </a:p>
        </p:txBody>
      </p:sp>
      <p:sp>
        <p:nvSpPr>
          <p:cNvPr id="6" name="Slide Number Placeholder 5"/>
          <p:cNvSpPr>
            <a:spLocks noGrp="1"/>
          </p:cNvSpPr>
          <p:nvPr>
            <p:ph type="sldNum" sz="quarter" idx="12"/>
          </p:nvPr>
        </p:nvSpPr>
        <p:spPr/>
        <p:txBody>
          <a:bodyPr/>
          <a:lstStyle/>
          <a:p>
            <a:fld id="{714036DC-8236-4837-8235-49C55BDBC9CE}" type="slidenum">
              <a:rPr lang="en-GB" smtClean="0"/>
              <a:t>‹#›</a:t>
            </a:fld>
            <a:endParaRPr lang="en-GB"/>
          </a:p>
        </p:txBody>
      </p:sp>
    </p:spTree>
    <p:extLst>
      <p:ext uri="{BB962C8B-B14F-4D97-AF65-F5344CB8AC3E}">
        <p14:creationId xmlns:p14="http://schemas.microsoft.com/office/powerpoint/2010/main" val="23227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05E687-3C56-4AD5-A752-9423AE68C30A}" type="datetime1">
              <a:rPr lang="en-GB" smtClean="0"/>
              <a:t>28/12/2025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London 2019</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4036DC-8236-4837-8235-49C55BDBC9CE}" type="slidenum">
              <a:rPr lang="en-GB" smtClean="0"/>
              <a:t>‹#›</a:t>
            </a:fld>
            <a:endParaRPr lang="en-GB"/>
          </a:p>
        </p:txBody>
      </p:sp>
    </p:spTree>
    <p:extLst>
      <p:ext uri="{BB962C8B-B14F-4D97-AF65-F5344CB8AC3E}">
        <p14:creationId xmlns:p14="http://schemas.microsoft.com/office/powerpoint/2010/main" val="10550855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9.png"/><Relationship Id="rId18" Type="http://schemas.openxmlformats.org/officeDocument/2006/relationships/image" Target="../media/image14.png"/><Relationship Id="rId26" Type="http://schemas.openxmlformats.org/officeDocument/2006/relationships/image" Target="../media/image22.gif"/><Relationship Id="rId39" Type="http://schemas.openxmlformats.org/officeDocument/2006/relationships/image" Target="../media/image34.png"/><Relationship Id="rId21" Type="http://schemas.openxmlformats.org/officeDocument/2006/relationships/image" Target="../media/image17.png"/><Relationship Id="rId34" Type="http://schemas.openxmlformats.org/officeDocument/2006/relationships/image" Target="../media/image29.png"/><Relationship Id="rId42" Type="http://schemas.openxmlformats.org/officeDocument/2006/relationships/image" Target="../media/image37.png"/><Relationship Id="rId47" Type="http://schemas.openxmlformats.org/officeDocument/2006/relationships/image" Target="../media/image42.png"/><Relationship Id="rId50" Type="http://schemas.openxmlformats.org/officeDocument/2006/relationships/image" Target="../media/image45.png"/><Relationship Id="rId55" Type="http://schemas.openxmlformats.org/officeDocument/2006/relationships/image" Target="../media/image50.png"/><Relationship Id="rId7" Type="http://schemas.openxmlformats.org/officeDocument/2006/relationships/image" Target="../media/image4.png"/><Relationship Id="rId2" Type="http://schemas.openxmlformats.org/officeDocument/2006/relationships/notesSlide" Target="../notesSlides/notesSlide1.xml"/><Relationship Id="rId16" Type="http://schemas.openxmlformats.org/officeDocument/2006/relationships/image" Target="../media/image12.png"/><Relationship Id="rId29" Type="http://schemas.openxmlformats.org/officeDocument/2006/relationships/image" Target="../media/image24.png"/><Relationship Id="rId11" Type="http://schemas.openxmlformats.org/officeDocument/2006/relationships/image" Target="../media/image7.png"/><Relationship Id="rId24" Type="http://schemas.openxmlformats.org/officeDocument/2006/relationships/image" Target="../media/image20.png"/><Relationship Id="rId32" Type="http://schemas.openxmlformats.org/officeDocument/2006/relationships/image" Target="../media/image27.png"/><Relationship Id="rId37" Type="http://schemas.openxmlformats.org/officeDocument/2006/relationships/image" Target="../media/image32.png"/><Relationship Id="rId40" Type="http://schemas.openxmlformats.org/officeDocument/2006/relationships/image" Target="../media/image35.png"/><Relationship Id="rId45" Type="http://schemas.openxmlformats.org/officeDocument/2006/relationships/image" Target="../media/image40.png"/><Relationship Id="rId53" Type="http://schemas.openxmlformats.org/officeDocument/2006/relationships/image" Target="../media/image48.png"/><Relationship Id="rId58" Type="http://schemas.openxmlformats.org/officeDocument/2006/relationships/image" Target="../media/image53.png"/><Relationship Id="rId5" Type="http://schemas.openxmlformats.org/officeDocument/2006/relationships/image" Target="../media/image2.png"/><Relationship Id="rId61" Type="http://schemas.openxmlformats.org/officeDocument/2006/relationships/image" Target="../media/image56.png"/><Relationship Id="rId19" Type="http://schemas.openxmlformats.org/officeDocument/2006/relationships/image" Target="../media/image15.png"/><Relationship Id="rId14" Type="http://schemas.openxmlformats.org/officeDocument/2006/relationships/image" Target="../media/image10.png"/><Relationship Id="rId22" Type="http://schemas.openxmlformats.org/officeDocument/2006/relationships/image" Target="../media/image18.png"/><Relationship Id="rId27" Type="http://schemas.openxmlformats.org/officeDocument/2006/relationships/image" Target="../media/image23.jpeg"/><Relationship Id="rId30" Type="http://schemas.openxmlformats.org/officeDocument/2006/relationships/image" Target="../media/image25.png"/><Relationship Id="rId35" Type="http://schemas.openxmlformats.org/officeDocument/2006/relationships/image" Target="../media/image30.png"/><Relationship Id="rId43" Type="http://schemas.openxmlformats.org/officeDocument/2006/relationships/image" Target="../media/image38.png"/><Relationship Id="rId48" Type="http://schemas.openxmlformats.org/officeDocument/2006/relationships/image" Target="../media/image43.png"/><Relationship Id="rId56" Type="http://schemas.openxmlformats.org/officeDocument/2006/relationships/image" Target="../media/image51.png"/><Relationship Id="rId8" Type="http://schemas.openxmlformats.org/officeDocument/2006/relationships/image" Target="../media/image5.png"/><Relationship Id="rId51" Type="http://schemas.openxmlformats.org/officeDocument/2006/relationships/image" Target="../media/image46.png"/><Relationship Id="rId3" Type="http://schemas.openxmlformats.org/officeDocument/2006/relationships/hyperlink" Target="mailto:agris.lauzinieks@gmail.com" TargetMode="External"/><Relationship Id="rId12" Type="http://schemas.openxmlformats.org/officeDocument/2006/relationships/image" Target="../media/image8.png"/><Relationship Id="rId17" Type="http://schemas.openxmlformats.org/officeDocument/2006/relationships/image" Target="../media/image13.png"/><Relationship Id="rId25" Type="http://schemas.openxmlformats.org/officeDocument/2006/relationships/image" Target="../media/image21.png"/><Relationship Id="rId33" Type="http://schemas.openxmlformats.org/officeDocument/2006/relationships/image" Target="../media/image28.png"/><Relationship Id="rId38" Type="http://schemas.openxmlformats.org/officeDocument/2006/relationships/image" Target="../media/image33.png"/><Relationship Id="rId46" Type="http://schemas.openxmlformats.org/officeDocument/2006/relationships/image" Target="../media/image41.png"/><Relationship Id="rId59" Type="http://schemas.openxmlformats.org/officeDocument/2006/relationships/image" Target="../media/image54.png"/><Relationship Id="rId20" Type="http://schemas.openxmlformats.org/officeDocument/2006/relationships/image" Target="../media/image16.png"/><Relationship Id="rId41" Type="http://schemas.openxmlformats.org/officeDocument/2006/relationships/image" Target="../media/image36.png"/><Relationship Id="rId54"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3.jpeg"/><Relationship Id="rId15" Type="http://schemas.openxmlformats.org/officeDocument/2006/relationships/image" Target="../media/image11.png"/><Relationship Id="rId23" Type="http://schemas.openxmlformats.org/officeDocument/2006/relationships/image" Target="../media/image19.jpeg"/><Relationship Id="rId28" Type="http://schemas.openxmlformats.org/officeDocument/2006/relationships/chart" Target="../charts/chart2.xml"/><Relationship Id="rId36" Type="http://schemas.openxmlformats.org/officeDocument/2006/relationships/image" Target="../media/image31.png"/><Relationship Id="rId49" Type="http://schemas.openxmlformats.org/officeDocument/2006/relationships/image" Target="../media/image44.png"/><Relationship Id="rId57" Type="http://schemas.openxmlformats.org/officeDocument/2006/relationships/image" Target="../media/image52.png"/><Relationship Id="rId10" Type="http://schemas.openxmlformats.org/officeDocument/2006/relationships/image" Target="../media/image6.png"/><Relationship Id="rId31" Type="http://schemas.openxmlformats.org/officeDocument/2006/relationships/image" Target="../media/image26.png"/><Relationship Id="rId44" Type="http://schemas.openxmlformats.org/officeDocument/2006/relationships/image" Target="../media/image39.png"/><Relationship Id="rId52" Type="http://schemas.openxmlformats.org/officeDocument/2006/relationships/image" Target="../media/image47.png"/><Relationship Id="rId60" Type="http://schemas.openxmlformats.org/officeDocument/2006/relationships/image" Target="../media/image55.png"/><Relationship Id="rId4" Type="http://schemas.openxmlformats.org/officeDocument/2006/relationships/image" Target="../media/image1.png"/><Relationship Id="rId9"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E1B2EBAA-8103-B8BF-F383-E43529FDCEAE}"/>
              </a:ext>
            </a:extLst>
          </p:cNvPr>
          <p:cNvSpPr txBox="1">
            <a:spLocks/>
          </p:cNvSpPr>
          <p:nvPr/>
        </p:nvSpPr>
        <p:spPr>
          <a:xfrm>
            <a:off x="5433276" y="2031487"/>
            <a:ext cx="6545531" cy="1930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50"/>
              </a:spcBef>
              <a:spcAft>
                <a:spcPts val="50"/>
              </a:spcAft>
              <a:buNone/>
            </a:pPr>
            <a:r>
              <a:rPr lang="en-US" sz="1200" b="1" u="sng" dirty="0">
                <a:latin typeface="Bahnschrift" panose="020B0502040204020203" pitchFamily="34" charset="0"/>
                <a:ea typeface="Verdana" panose="020B0604030504040204" pitchFamily="34" charset="0"/>
              </a:rPr>
              <a:t>Track record:</a:t>
            </a:r>
            <a:endParaRPr lang="en-US" sz="1200" u="sng" dirty="0">
              <a:latin typeface="Bahnschrift" panose="020B0502040204020203" pitchFamily="34" charset="0"/>
              <a:ea typeface="Verdana" panose="020B0604030504040204" pitchFamily="34" charset="0"/>
            </a:endParaRPr>
          </a:p>
          <a:p>
            <a:pPr algn="just">
              <a:spcBef>
                <a:spcPts val="20"/>
              </a:spcBef>
              <a:spcAft>
                <a:spcPts val="20"/>
              </a:spcAft>
            </a:pPr>
            <a:r>
              <a:rPr lang="en-US" sz="1200" dirty="0">
                <a:latin typeface="Bahnschrift" panose="020B0502040204020203" pitchFamily="34" charset="0"/>
                <a:ea typeface="Verdana" panose="020B0604030504040204" pitchFamily="34" charset="0"/>
              </a:rPr>
              <a:t>20-years international investment banking experience in New York, London, Zurich, Monaco, Riga, Moscow and Dubai helping clients to trade in financial markets, ship energy commodities around the world, structure and raise money for mergers &amp; acquisitions.</a:t>
            </a:r>
          </a:p>
          <a:p>
            <a:pPr algn="just">
              <a:spcBef>
                <a:spcPts val="20"/>
              </a:spcBef>
              <a:spcAft>
                <a:spcPts val="20"/>
              </a:spcAft>
            </a:pPr>
            <a:r>
              <a:rPr lang="en-US" sz="1200" dirty="0">
                <a:latin typeface="Bahnschrift" panose="020B0502040204020203" pitchFamily="34" charset="0"/>
                <a:ea typeface="Verdana" panose="020B0604030504040204" pitchFamily="34" charset="0"/>
              </a:rPr>
              <a:t>Strong expertise in the oil &amp; gas, renewables, metals &amp; mining, defense &amp; aerospace, automotive, construction, real estate (commercial &amp; residential), sports, financials (banks, hedge funds &amp; private equity and family offices).</a:t>
            </a:r>
          </a:p>
          <a:p>
            <a:pPr algn="just">
              <a:spcBef>
                <a:spcPts val="20"/>
              </a:spcBef>
              <a:spcAft>
                <a:spcPts val="20"/>
              </a:spcAft>
            </a:pPr>
            <a:r>
              <a:rPr lang="en-US" sz="1200" dirty="0">
                <a:latin typeface="Bahnschrift" panose="020B0502040204020203" pitchFamily="34" charset="0"/>
                <a:ea typeface="Verdana" panose="020B0604030504040204" pitchFamily="34" charset="0"/>
              </a:rPr>
              <a:t>Expert in technical &amp; fundamental analysis, psychoanalysis, business development, cash flow and portfolio stress testing of risk assets. Developed own unique liquidity assessment methodology for corporate clients and financial institutions, governments.</a:t>
            </a:r>
          </a:p>
          <a:p>
            <a:pPr algn="just">
              <a:spcBef>
                <a:spcPts val="20"/>
              </a:spcBef>
              <a:spcAft>
                <a:spcPts val="20"/>
              </a:spcAft>
            </a:pPr>
            <a:r>
              <a:rPr lang="en-US" sz="1200" dirty="0">
                <a:latin typeface="Bahnschrift" panose="020B0502040204020203" pitchFamily="34" charset="0"/>
                <a:ea typeface="Verdana" panose="020B0604030504040204" pitchFamily="34" charset="0"/>
              </a:rPr>
              <a:t>VIP grade international UHNW network with actionable trade opportunities.</a:t>
            </a:r>
          </a:p>
        </p:txBody>
      </p:sp>
      <p:sp>
        <p:nvSpPr>
          <p:cNvPr id="10" name="TextBox 9">
            <a:extLst>
              <a:ext uri="{FF2B5EF4-FFF2-40B4-BE49-F238E27FC236}">
                <a16:creationId xmlns:a16="http://schemas.microsoft.com/office/drawing/2014/main" id="{F3B95BF6-2CE1-AEF1-E585-C8B01FE571E2}"/>
              </a:ext>
            </a:extLst>
          </p:cNvPr>
          <p:cNvSpPr txBox="1"/>
          <p:nvPr/>
        </p:nvSpPr>
        <p:spPr>
          <a:xfrm>
            <a:off x="1173980" y="87641"/>
            <a:ext cx="10818866" cy="955012"/>
          </a:xfrm>
          <a:prstGeom prst="rect">
            <a:avLst/>
          </a:prstGeom>
        </p:spPr>
        <p:txBody>
          <a:bodyPr vert="horz" lIns="91440" tIns="45720" rIns="91440" bIns="45720" rtlCol="0" anchor="ctr">
            <a:normAutofit fontScale="92500" lnSpcReduction="20000"/>
          </a:bodyPr>
          <a:lstStyle/>
          <a:p>
            <a:pPr algn="ctr">
              <a:lnSpc>
                <a:spcPct val="90000"/>
              </a:lnSpc>
              <a:spcBef>
                <a:spcPct val="0"/>
              </a:spcBef>
              <a:spcAft>
                <a:spcPts val="600"/>
              </a:spcAft>
            </a:pPr>
            <a:r>
              <a:rPr lang="en-US" sz="2600" b="1" dirty="0">
                <a:solidFill>
                  <a:srgbClr val="00B0F0"/>
                </a:solidFill>
                <a:latin typeface="Bahnschrift" panose="020B0502040204020203" pitchFamily="34" charset="0"/>
                <a:ea typeface="Verdana" panose="020B0604030504040204" pitchFamily="34" charset="0"/>
                <a:cs typeface="+mj-cs"/>
              </a:rPr>
              <a:t>Agris Lauzinieks</a:t>
            </a:r>
          </a:p>
          <a:p>
            <a:pPr algn="ctr">
              <a:lnSpc>
                <a:spcPct val="90000"/>
              </a:lnSpc>
              <a:spcBef>
                <a:spcPct val="0"/>
              </a:spcBef>
              <a:spcAft>
                <a:spcPts val="600"/>
              </a:spcAft>
            </a:pPr>
            <a:r>
              <a:rPr lang="en-US" sz="1400" b="1" dirty="0">
                <a:solidFill>
                  <a:srgbClr val="00B0F0"/>
                </a:solidFill>
                <a:latin typeface="Bahnschrift" panose="020B0502040204020203" pitchFamily="34" charset="0"/>
                <a:ea typeface="Verdana" panose="020B0604030504040204" pitchFamily="34" charset="0"/>
                <a:cs typeface="+mj-cs"/>
              </a:rPr>
              <a:t>AL Capital Management</a:t>
            </a:r>
          </a:p>
          <a:p>
            <a:pPr algn="ctr">
              <a:lnSpc>
                <a:spcPct val="90000"/>
              </a:lnSpc>
              <a:spcBef>
                <a:spcPct val="0"/>
              </a:spcBef>
              <a:spcAft>
                <a:spcPts val="600"/>
              </a:spcAft>
            </a:pPr>
            <a:r>
              <a:rPr lang="en-GB" sz="1100" dirty="0">
                <a:solidFill>
                  <a:srgbClr val="00B0F0"/>
                </a:solidFill>
                <a:latin typeface="Bahnschrift" panose="020B0502040204020203" pitchFamily="34" charset="0"/>
                <a:ea typeface="Verdana" panose="020B060403050404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agris.lauzinieks@gmail.com</a:t>
            </a:r>
            <a:r>
              <a:rPr lang="en-GB" sz="1100" dirty="0">
                <a:solidFill>
                  <a:srgbClr val="00B0F0"/>
                </a:solidFill>
                <a:latin typeface="Bahnschrift" panose="020B0502040204020203" pitchFamily="34" charset="0"/>
                <a:ea typeface="Verdana" panose="020B0604030504040204" pitchFamily="34" charset="0"/>
                <a:cs typeface="Arial" panose="020B0604020202020204" pitchFamily="34" charset="0"/>
              </a:rPr>
              <a:t> / agrisf1.blog / +44.753.2250.224</a:t>
            </a:r>
          </a:p>
          <a:p>
            <a:pPr algn="ctr">
              <a:lnSpc>
                <a:spcPct val="90000"/>
              </a:lnSpc>
              <a:spcBef>
                <a:spcPct val="0"/>
              </a:spcBef>
              <a:spcAft>
                <a:spcPts val="600"/>
              </a:spcAft>
            </a:pPr>
            <a:r>
              <a:rPr lang="en-GB" sz="1100" dirty="0">
                <a:solidFill>
                  <a:srgbClr val="00B0F0"/>
                </a:solidFill>
                <a:latin typeface="Bahnschrift" panose="020B0502040204020203" pitchFamily="34" charset="0"/>
                <a:ea typeface="Verdana" panose="020B0604030504040204" pitchFamily="34" charset="0"/>
                <a:cs typeface="Arial" panose="020B0604020202020204" pitchFamily="34" charset="0"/>
              </a:rPr>
              <a:t>29-5 Courtfield Gardens, London, United Kingdom, SW5 0PH</a:t>
            </a:r>
            <a:endParaRPr lang="en-US" sz="1100" dirty="0">
              <a:solidFill>
                <a:srgbClr val="00B0F0"/>
              </a:solidFill>
              <a:latin typeface="Bahnschrift" panose="020B0502040204020203" pitchFamily="34" charset="0"/>
              <a:ea typeface="Verdana" panose="020B0604030504040204" pitchFamily="34" charset="0"/>
              <a:cs typeface="+mj-cs"/>
            </a:endParaRPr>
          </a:p>
        </p:txBody>
      </p:sp>
      <p:pic>
        <p:nvPicPr>
          <p:cNvPr id="13" name="Picture 12">
            <a:extLst>
              <a:ext uri="{FF2B5EF4-FFF2-40B4-BE49-F238E27FC236}">
                <a16:creationId xmlns:a16="http://schemas.microsoft.com/office/drawing/2014/main" id="{987F144D-58EE-3959-A403-729DBFE3F49E}"/>
              </a:ext>
            </a:extLst>
          </p:cNvPr>
          <p:cNvPicPr>
            <a:picLocks noChangeAspect="1"/>
          </p:cNvPicPr>
          <p:nvPr/>
        </p:nvPicPr>
        <p:blipFill>
          <a:blip r:embed="rId4"/>
          <a:stretch>
            <a:fillRect/>
          </a:stretch>
        </p:blipFill>
        <p:spPr>
          <a:xfrm>
            <a:off x="199154" y="1128954"/>
            <a:ext cx="2180062" cy="2294192"/>
          </a:xfrm>
          <a:prstGeom prst="rect">
            <a:avLst/>
          </a:prstGeom>
        </p:spPr>
      </p:pic>
      <p:sp>
        <p:nvSpPr>
          <p:cNvPr id="15" name="TextBox 14">
            <a:extLst>
              <a:ext uri="{FF2B5EF4-FFF2-40B4-BE49-F238E27FC236}">
                <a16:creationId xmlns:a16="http://schemas.microsoft.com/office/drawing/2014/main" id="{A8CD3EA8-912E-7313-F8F6-06E09BF522D4}"/>
              </a:ext>
            </a:extLst>
          </p:cNvPr>
          <p:cNvSpPr txBox="1"/>
          <p:nvPr/>
        </p:nvSpPr>
        <p:spPr>
          <a:xfrm>
            <a:off x="181463" y="3434500"/>
            <a:ext cx="5417653" cy="1831271"/>
          </a:xfrm>
          <a:prstGeom prst="rect">
            <a:avLst/>
          </a:prstGeom>
          <a:noFill/>
        </p:spPr>
        <p:txBody>
          <a:bodyPr wrap="square">
            <a:spAutoFit/>
          </a:bodyPr>
          <a:lstStyle/>
          <a:p>
            <a:pPr>
              <a:spcAft>
                <a:spcPts val="1000"/>
              </a:spcAft>
            </a:pPr>
            <a:r>
              <a:rPr lang="en-US" sz="1200" b="1" dirty="0">
                <a:latin typeface="Bahnschrift" panose="020B0502040204020203" pitchFamily="34" charset="0"/>
                <a:ea typeface="Verdana" panose="020B0604030504040204" pitchFamily="34" charset="0"/>
              </a:rPr>
              <a:t>2010-2025: </a:t>
            </a:r>
            <a:r>
              <a:rPr lang="en-US" sz="1200" i="1" dirty="0">
                <a:latin typeface="Bahnschrift" panose="020B0502040204020203" pitchFamily="34" charset="0"/>
                <a:ea typeface="Verdana" panose="020B0604030504040204" pitchFamily="34" charset="0"/>
              </a:rPr>
              <a:t>Bayes Business School                     	         	                         </a:t>
            </a:r>
            <a:r>
              <a:rPr lang="en-US" sz="1000" dirty="0">
                <a:latin typeface="Bahnschrift" panose="020B0502040204020203" pitchFamily="34" charset="0"/>
                <a:ea typeface="Verdana" panose="020B0604030504040204" pitchFamily="34" charset="0"/>
              </a:rPr>
              <a:t>Seminars &amp; Conferences</a:t>
            </a:r>
            <a:endParaRPr lang="en-US" sz="1200" b="1" dirty="0">
              <a:latin typeface="Bahnschrift" panose="020B0502040204020203" pitchFamily="34" charset="0"/>
              <a:ea typeface="Verdana" panose="020B0604030504040204" pitchFamily="34" charset="0"/>
            </a:endParaRPr>
          </a:p>
          <a:p>
            <a:pPr marL="0" indent="0">
              <a:spcAft>
                <a:spcPts val="1000"/>
              </a:spcAft>
              <a:buNone/>
            </a:pPr>
            <a:r>
              <a:rPr lang="en-US" sz="1200" b="1" dirty="0">
                <a:latin typeface="Bahnschrift" panose="020B0502040204020203" pitchFamily="34" charset="0"/>
                <a:ea typeface="Verdana" panose="020B0604030504040204" pitchFamily="34" charset="0"/>
              </a:rPr>
              <a:t>2010-2025: </a:t>
            </a:r>
            <a:r>
              <a:rPr lang="en-US" sz="1200" i="1" dirty="0">
                <a:latin typeface="Bahnschrift" panose="020B0502040204020203" pitchFamily="34" charset="0"/>
                <a:ea typeface="Verdana" panose="020B0604030504040204" pitchFamily="34" charset="0"/>
              </a:rPr>
              <a:t>London School of Economics &amp; Political Science                     </a:t>
            </a:r>
            <a:r>
              <a:rPr lang="en-US" sz="1000" dirty="0">
                <a:latin typeface="Bahnschrift" panose="020B0502040204020203" pitchFamily="34" charset="0"/>
                <a:ea typeface="Verdana" panose="020B0604030504040204" pitchFamily="34" charset="0"/>
              </a:rPr>
              <a:t>Public Lectures</a:t>
            </a:r>
            <a:endParaRPr lang="en-US" sz="1200" dirty="0">
              <a:latin typeface="Bahnschrift" panose="020B0502040204020203" pitchFamily="34" charset="0"/>
              <a:ea typeface="Verdana" panose="020B0604030504040204" pitchFamily="34" charset="0"/>
            </a:endParaRPr>
          </a:p>
          <a:p>
            <a:pPr marL="0" indent="0">
              <a:spcAft>
                <a:spcPts val="1000"/>
              </a:spcAft>
              <a:buNone/>
            </a:pPr>
            <a:r>
              <a:rPr lang="en-US" sz="1200" b="1" dirty="0">
                <a:latin typeface="Bahnschrift" panose="020B0502040204020203" pitchFamily="34" charset="0"/>
                <a:ea typeface="Verdana" panose="020B0604030504040204" pitchFamily="34" charset="0"/>
              </a:rPr>
              <a:t>2011: </a:t>
            </a:r>
            <a:r>
              <a:rPr lang="en-US" sz="1200" i="1" dirty="0">
                <a:latin typeface="Bahnschrift" panose="020B0502040204020203" pitchFamily="34" charset="0"/>
                <a:ea typeface="Verdana" panose="020B0604030504040204" pitchFamily="34" charset="0"/>
              </a:rPr>
              <a:t>NYU Stern School of Business </a:t>
            </a:r>
            <a:r>
              <a:rPr lang="en-US" sz="1000" i="1" dirty="0">
                <a:latin typeface="Bahnschrift" panose="020B0502040204020203" pitchFamily="34" charset="0"/>
                <a:ea typeface="Verdana" panose="020B0604030504040204" pitchFamily="34" charset="0"/>
              </a:rPr>
              <a:t>(Kaufmann Management Centre)             </a:t>
            </a:r>
            <a:r>
              <a:rPr lang="en-US" sz="1000" dirty="0">
                <a:latin typeface="Bahnschrift" panose="020B0502040204020203" pitchFamily="34" charset="0"/>
                <a:ea typeface="Verdana" panose="020B0604030504040204" pitchFamily="34" charset="0"/>
              </a:rPr>
              <a:t>Executive Diploma in </a:t>
            </a:r>
            <a:r>
              <a:rPr lang="en-US" sz="1000" i="1" u="sng" dirty="0">
                <a:latin typeface="Bahnschrift" panose="020B0502040204020203" pitchFamily="34" charset="0"/>
                <a:ea typeface="Verdana" panose="020B0604030504040204" pitchFamily="34" charset="0"/>
              </a:rPr>
              <a:t>Capital Markets</a:t>
            </a:r>
            <a:endParaRPr lang="en-US" sz="1000" dirty="0">
              <a:latin typeface="Bahnschrift" panose="020B0502040204020203" pitchFamily="34" charset="0"/>
              <a:ea typeface="Verdana" panose="020B0604030504040204" pitchFamily="34" charset="0"/>
            </a:endParaRPr>
          </a:p>
          <a:p>
            <a:pPr>
              <a:spcAft>
                <a:spcPts val="1000"/>
              </a:spcAft>
            </a:pPr>
            <a:r>
              <a:rPr lang="en-US" sz="1200" b="1" dirty="0">
                <a:latin typeface="Bahnschrift" panose="020B0502040204020203" pitchFamily="34" charset="0"/>
                <a:ea typeface="Verdana" panose="020B0604030504040204" pitchFamily="34" charset="0"/>
              </a:rPr>
              <a:t>1998-2004: </a:t>
            </a:r>
            <a:r>
              <a:rPr lang="en-US" sz="1200" i="1" dirty="0">
                <a:latin typeface="Bahnschrift" panose="020B0502040204020203" pitchFamily="34" charset="0"/>
                <a:ea typeface="Verdana" panose="020B0604030504040204" pitchFamily="34" charset="0"/>
              </a:rPr>
              <a:t>RTU Faculty of Engineering Economics &amp; International Business </a:t>
            </a:r>
            <a:r>
              <a:rPr lang="en-US" sz="1000" dirty="0">
                <a:latin typeface="Bahnschrift" panose="020B0502040204020203" pitchFamily="34" charset="0"/>
                <a:ea typeface="Verdana" panose="020B0604030504040204" pitchFamily="34" charset="0"/>
              </a:rPr>
              <a:t>Bachelor’s &amp; Masters Degrees in </a:t>
            </a:r>
            <a:r>
              <a:rPr lang="en-US" sz="1000" i="1" u="sng" dirty="0">
                <a:latin typeface="Bahnschrift" panose="020B0502040204020203" pitchFamily="34" charset="0"/>
                <a:ea typeface="Verdana" panose="020B0604030504040204" pitchFamily="34" charset="0"/>
              </a:rPr>
              <a:t>Business Management / Entrepreneurship &amp; Economics</a:t>
            </a:r>
          </a:p>
        </p:txBody>
      </p:sp>
      <p:pic>
        <p:nvPicPr>
          <p:cNvPr id="16" name="Picture 4" descr="Riga Technical University - Wikipedia">
            <a:extLst>
              <a:ext uri="{FF2B5EF4-FFF2-40B4-BE49-F238E27FC236}">
                <a16:creationId xmlns:a16="http://schemas.microsoft.com/office/drawing/2014/main" id="{225F89C0-4B7F-3D10-26BC-9CC2DD9A73C9}"/>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18773" y="5229675"/>
            <a:ext cx="562558" cy="525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New York University (NYU) : Rankings, Fees &amp; Courses Details | Top  Universities">
            <a:extLst>
              <a:ext uri="{FF2B5EF4-FFF2-40B4-BE49-F238E27FC236}">
                <a16:creationId xmlns:a16="http://schemas.microsoft.com/office/drawing/2014/main" id="{36B4D886-DB5B-5D09-6225-012AADD108BB}"/>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01742" y="5222567"/>
            <a:ext cx="562558" cy="5625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9FD93CCE-0117-5321-7B0B-9C3640E07DF3}"/>
              </a:ext>
            </a:extLst>
          </p:cNvPr>
          <p:cNvPicPr>
            <a:picLocks noChangeAspect="1"/>
          </p:cNvPicPr>
          <p:nvPr/>
        </p:nvPicPr>
        <p:blipFill>
          <a:blip r:embed="rId7"/>
          <a:stretch>
            <a:fillRect/>
          </a:stretch>
        </p:blipFill>
        <p:spPr>
          <a:xfrm>
            <a:off x="1392736" y="5243109"/>
            <a:ext cx="517435" cy="505675"/>
          </a:xfrm>
          <a:prstGeom prst="rect">
            <a:avLst/>
          </a:prstGeom>
        </p:spPr>
      </p:pic>
      <p:pic>
        <p:nvPicPr>
          <p:cNvPr id="21" name="Picture 20">
            <a:extLst>
              <a:ext uri="{FF2B5EF4-FFF2-40B4-BE49-F238E27FC236}">
                <a16:creationId xmlns:a16="http://schemas.microsoft.com/office/drawing/2014/main" id="{FAE6BC5A-EF1E-C40B-E51F-FC054A4B4934}"/>
              </a:ext>
            </a:extLst>
          </p:cNvPr>
          <p:cNvPicPr>
            <a:picLocks noChangeAspect="1"/>
          </p:cNvPicPr>
          <p:nvPr/>
        </p:nvPicPr>
        <p:blipFill>
          <a:blip r:embed="rId8"/>
          <a:stretch>
            <a:fillRect/>
          </a:stretch>
        </p:blipFill>
        <p:spPr>
          <a:xfrm>
            <a:off x="1984579" y="5229675"/>
            <a:ext cx="445847" cy="537270"/>
          </a:xfrm>
          <a:prstGeom prst="rect">
            <a:avLst/>
          </a:prstGeom>
        </p:spPr>
      </p:pic>
      <p:graphicFrame>
        <p:nvGraphicFramePr>
          <p:cNvPr id="22" name="Chart 21">
            <a:extLst>
              <a:ext uri="{FF2B5EF4-FFF2-40B4-BE49-F238E27FC236}">
                <a16:creationId xmlns:a16="http://schemas.microsoft.com/office/drawing/2014/main" id="{4DAE01F4-6AB9-9B3F-4F4E-8CB5B7EA8066}"/>
              </a:ext>
            </a:extLst>
          </p:cNvPr>
          <p:cNvGraphicFramePr>
            <a:graphicFrameLocks/>
          </p:cNvGraphicFramePr>
          <p:nvPr>
            <p:extLst>
              <p:ext uri="{D42A27DB-BD31-4B8C-83A1-F6EECF244321}">
                <p14:modId xmlns:p14="http://schemas.microsoft.com/office/powerpoint/2010/main" val="861239538"/>
              </p:ext>
            </p:extLst>
          </p:nvPr>
        </p:nvGraphicFramePr>
        <p:xfrm>
          <a:off x="2033860" y="970929"/>
          <a:ext cx="2259550" cy="2397157"/>
        </p:xfrm>
        <a:graphic>
          <a:graphicData uri="http://schemas.openxmlformats.org/drawingml/2006/chart">
            <c:chart xmlns:c="http://schemas.openxmlformats.org/drawingml/2006/chart" xmlns:r="http://schemas.openxmlformats.org/officeDocument/2006/relationships" r:id="rId9"/>
          </a:graphicData>
        </a:graphic>
      </p:graphicFrame>
      <p:sp>
        <p:nvSpPr>
          <p:cNvPr id="23" name="TextBox 22">
            <a:extLst>
              <a:ext uri="{FF2B5EF4-FFF2-40B4-BE49-F238E27FC236}">
                <a16:creationId xmlns:a16="http://schemas.microsoft.com/office/drawing/2014/main" id="{E56F5C23-FE66-821F-1DCE-EF9EB8D44F6F}"/>
              </a:ext>
            </a:extLst>
          </p:cNvPr>
          <p:cNvSpPr txBox="1"/>
          <p:nvPr/>
        </p:nvSpPr>
        <p:spPr>
          <a:xfrm>
            <a:off x="154679" y="5881294"/>
            <a:ext cx="5417653" cy="276999"/>
          </a:xfrm>
          <a:prstGeom prst="rect">
            <a:avLst/>
          </a:prstGeom>
          <a:noFill/>
        </p:spPr>
        <p:txBody>
          <a:bodyPr wrap="square">
            <a:spAutoFit/>
          </a:bodyPr>
          <a:lstStyle/>
          <a:p>
            <a:pPr>
              <a:spcAft>
                <a:spcPts val="1000"/>
              </a:spcAft>
            </a:pPr>
            <a:r>
              <a:rPr lang="en-US" sz="1200" b="1" u="sng" dirty="0">
                <a:latin typeface="Bahnschrift" panose="020B0502040204020203" pitchFamily="34" charset="0"/>
                <a:ea typeface="Verdana" panose="020B0604030504040204" pitchFamily="34" charset="0"/>
              </a:rPr>
              <a:t>Languages:</a:t>
            </a:r>
            <a:r>
              <a:rPr lang="en-US" sz="1200" b="1" dirty="0">
                <a:latin typeface="Bahnschrift" panose="020B0502040204020203" pitchFamily="34" charset="0"/>
                <a:ea typeface="Verdana" panose="020B0604030504040204" pitchFamily="34" charset="0"/>
              </a:rPr>
              <a:t> </a:t>
            </a:r>
            <a:r>
              <a:rPr lang="en-US" sz="1200" i="1" dirty="0">
                <a:latin typeface="Bahnschrift" panose="020B0502040204020203" pitchFamily="34" charset="0"/>
                <a:ea typeface="Verdana" panose="020B0604030504040204" pitchFamily="34" charset="0"/>
              </a:rPr>
              <a:t>Latgalian, Latvian, Russian, English, German &amp; French  </a:t>
            </a:r>
            <a:endParaRPr lang="en-US" sz="1200" b="1" dirty="0">
              <a:latin typeface="Bahnschrift" panose="020B0502040204020203" pitchFamily="34" charset="0"/>
              <a:ea typeface="Verdana" panose="020B0604030504040204" pitchFamily="34" charset="0"/>
            </a:endParaRPr>
          </a:p>
        </p:txBody>
      </p:sp>
      <p:pic>
        <p:nvPicPr>
          <p:cNvPr id="2050" name="Picture 2">
            <a:extLst>
              <a:ext uri="{FF2B5EF4-FFF2-40B4-BE49-F238E27FC236}">
                <a16:creationId xmlns:a16="http://schemas.microsoft.com/office/drawing/2014/main" id="{4A88FBD4-BDDC-BBB3-6F35-C5B76E1A738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0219" y="6158504"/>
            <a:ext cx="424108" cy="21205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54FF514-A74F-69BB-76E6-3D633B39FFA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flipH="1">
            <a:off x="711384" y="6150914"/>
            <a:ext cx="424109" cy="21205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 flag composed of a red cross edged in white and superimposed on a red saltire, also edged in white, superimposed on a white saltire on a blue background">
            <a:extLst>
              <a:ext uri="{FF2B5EF4-FFF2-40B4-BE49-F238E27FC236}">
                <a16:creationId xmlns:a16="http://schemas.microsoft.com/office/drawing/2014/main" id="{7547F498-A04E-63D3-82CB-A2DCA66ABF0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flipH="1">
            <a:off x="1603547" y="6158293"/>
            <a:ext cx="378755" cy="18937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Flag of Russia">
            <a:extLst>
              <a:ext uri="{FF2B5EF4-FFF2-40B4-BE49-F238E27FC236}">
                <a16:creationId xmlns:a16="http://schemas.microsoft.com/office/drawing/2014/main" id="{0D714326-5C75-AD71-7E35-EE186D79217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65124" y="6142608"/>
            <a:ext cx="398351" cy="21205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Flag of France">
            <a:extLst>
              <a:ext uri="{FF2B5EF4-FFF2-40B4-BE49-F238E27FC236}">
                <a16:creationId xmlns:a16="http://schemas.microsoft.com/office/drawing/2014/main" id="{DBDCC8EC-5EED-EA92-CB4D-F471533417C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90202" y="6159635"/>
            <a:ext cx="314835" cy="20979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02C69241-C2AD-1F1E-08D2-E064A7B96AD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17617" y="6149375"/>
            <a:ext cx="345356" cy="20721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0BA78635-C0E9-00CD-472C-A937B8BB8ACA}"/>
              </a:ext>
            </a:extLst>
          </p:cNvPr>
          <p:cNvSpPr txBox="1"/>
          <p:nvPr/>
        </p:nvSpPr>
        <p:spPr>
          <a:xfrm>
            <a:off x="164500" y="6355049"/>
            <a:ext cx="5231468" cy="276999"/>
          </a:xfrm>
          <a:prstGeom prst="rect">
            <a:avLst/>
          </a:prstGeom>
          <a:noFill/>
        </p:spPr>
        <p:txBody>
          <a:bodyPr wrap="square">
            <a:spAutoFit/>
          </a:bodyPr>
          <a:lstStyle/>
          <a:p>
            <a:pPr>
              <a:spcAft>
                <a:spcPts val="1000"/>
              </a:spcAft>
            </a:pPr>
            <a:r>
              <a:rPr lang="en-US" sz="1200" b="1" dirty="0">
                <a:latin typeface="Bahnschrift" panose="020B0502040204020203" pitchFamily="34" charset="0"/>
                <a:ea typeface="Verdana" panose="020B0604030504040204" pitchFamily="34" charset="0"/>
              </a:rPr>
              <a:t>IT: </a:t>
            </a:r>
            <a:r>
              <a:rPr lang="en-US" sz="1200" i="1" dirty="0">
                <a:latin typeface="Bahnschrift" panose="020B0502040204020203" pitchFamily="34" charset="0"/>
                <a:ea typeface="Verdana" panose="020B0604030504040204" pitchFamily="34" charset="0"/>
              </a:rPr>
              <a:t>MS Office, ChatGPT, Bloomberg, CapitalIQ, Basic, Pascal &amp; Phyton</a:t>
            </a:r>
            <a:endParaRPr lang="en-US" sz="1200" b="1" dirty="0">
              <a:latin typeface="Bahnschrift" panose="020B0502040204020203" pitchFamily="34" charset="0"/>
              <a:ea typeface="Verdana" panose="020B0604030504040204" pitchFamily="34" charset="0"/>
            </a:endParaRPr>
          </a:p>
        </p:txBody>
      </p:sp>
      <p:pic>
        <p:nvPicPr>
          <p:cNvPr id="28" name="Picture 27">
            <a:extLst>
              <a:ext uri="{FF2B5EF4-FFF2-40B4-BE49-F238E27FC236}">
                <a16:creationId xmlns:a16="http://schemas.microsoft.com/office/drawing/2014/main" id="{9A77BC9E-E119-DDA1-0B8F-8E05986D3F2A}"/>
              </a:ext>
            </a:extLst>
          </p:cNvPr>
          <p:cNvPicPr>
            <a:picLocks noChangeAspect="1"/>
          </p:cNvPicPr>
          <p:nvPr/>
        </p:nvPicPr>
        <p:blipFill>
          <a:blip r:embed="rId16"/>
          <a:stretch>
            <a:fillRect/>
          </a:stretch>
        </p:blipFill>
        <p:spPr>
          <a:xfrm>
            <a:off x="199154" y="87640"/>
            <a:ext cx="974826" cy="955012"/>
          </a:xfrm>
          <a:prstGeom prst="rect">
            <a:avLst/>
          </a:prstGeom>
        </p:spPr>
      </p:pic>
      <p:sp>
        <p:nvSpPr>
          <p:cNvPr id="29" name="TextBox 28">
            <a:extLst>
              <a:ext uri="{FF2B5EF4-FFF2-40B4-BE49-F238E27FC236}">
                <a16:creationId xmlns:a16="http://schemas.microsoft.com/office/drawing/2014/main" id="{087A77AD-24ED-51F0-B7BB-687FC859C757}"/>
              </a:ext>
            </a:extLst>
          </p:cNvPr>
          <p:cNvSpPr txBox="1"/>
          <p:nvPr/>
        </p:nvSpPr>
        <p:spPr>
          <a:xfrm>
            <a:off x="5391476" y="1365531"/>
            <a:ext cx="6500111" cy="646331"/>
          </a:xfrm>
          <a:prstGeom prst="rect">
            <a:avLst/>
          </a:prstGeom>
          <a:noFill/>
        </p:spPr>
        <p:txBody>
          <a:bodyPr wrap="square">
            <a:spAutoFit/>
          </a:bodyPr>
          <a:lstStyle/>
          <a:p>
            <a:pPr>
              <a:spcBef>
                <a:spcPts val="20"/>
              </a:spcBef>
              <a:spcAft>
                <a:spcPts val="20"/>
              </a:spcAft>
            </a:pPr>
            <a:r>
              <a:rPr lang="en-GB" sz="1200" b="1" u="sng" dirty="0">
                <a:latin typeface="Bahnschrift" panose="020B0502040204020203" pitchFamily="34" charset="0"/>
                <a:ea typeface="Verdana" panose="020B0604030504040204" pitchFamily="34" charset="0"/>
              </a:rPr>
              <a:t>Founded</a:t>
            </a:r>
            <a:r>
              <a:rPr lang="en-US" sz="1200" b="1" u="sng" dirty="0">
                <a:latin typeface="Bahnschrift" panose="020B0502040204020203" pitchFamily="34" charset="0"/>
                <a:ea typeface="Verdana" panose="020B0604030504040204" pitchFamily="34" charset="0"/>
              </a:rPr>
              <a:t>:</a:t>
            </a:r>
            <a:r>
              <a:rPr lang="lv-LV" sz="1200" dirty="0">
                <a:latin typeface="Bahnschrift" panose="020B0502040204020203" pitchFamily="34" charset="0"/>
                <a:ea typeface="Verdana" panose="020B0604030504040204" pitchFamily="34" charset="0"/>
              </a:rPr>
              <a:t> 13/02/2012</a:t>
            </a:r>
            <a:r>
              <a:rPr lang="en-GB" sz="1200" dirty="0">
                <a:latin typeface="Bahnschrift" panose="020B0502040204020203" pitchFamily="34" charset="0"/>
                <a:ea typeface="Verdana" panose="020B0604030504040204" pitchFamily="34" charset="0"/>
              </a:rPr>
              <a:t> (13)</a:t>
            </a:r>
            <a:endParaRPr lang="lv-LV" sz="1200" b="1" dirty="0">
              <a:latin typeface="Bahnschrift" panose="020B0502040204020203" pitchFamily="34" charset="0"/>
              <a:ea typeface="Verdana" panose="020B0604030504040204" pitchFamily="34" charset="0"/>
            </a:endParaRPr>
          </a:p>
          <a:p>
            <a:pPr>
              <a:spcBef>
                <a:spcPts val="20"/>
              </a:spcBef>
              <a:spcAft>
                <a:spcPts val="20"/>
              </a:spcAft>
            </a:pPr>
            <a:r>
              <a:rPr lang="en-US" sz="1200" b="1" u="sng" dirty="0">
                <a:latin typeface="Bahnschrift" panose="020B0502040204020203" pitchFamily="34" charset="0"/>
                <a:ea typeface="Verdana" panose="020B0604030504040204" pitchFamily="34" charset="0"/>
              </a:rPr>
              <a:t>UBO:</a:t>
            </a:r>
            <a:r>
              <a:rPr lang="en-US" sz="1200" b="1" dirty="0">
                <a:latin typeface="Bahnschrift" panose="020B0502040204020203" pitchFamily="34" charset="0"/>
                <a:ea typeface="Verdana" panose="020B0604030504040204" pitchFamily="34" charset="0"/>
              </a:rPr>
              <a:t> </a:t>
            </a:r>
            <a:r>
              <a:rPr lang="en-US" sz="1200" dirty="0">
                <a:latin typeface="Bahnschrift" panose="020B0502040204020203" pitchFamily="34" charset="0"/>
                <a:ea typeface="Verdana" panose="020B0604030504040204" pitchFamily="34" charset="0"/>
              </a:rPr>
              <a:t>Agris Lauzinieks (100%) born in R</a:t>
            </a:r>
            <a:r>
              <a:rPr lang="lv-LV" sz="1200" dirty="0">
                <a:latin typeface="Bahnschrift" panose="020B0502040204020203" pitchFamily="34" charset="0"/>
                <a:ea typeface="Verdana" panose="020B0604030504040204" pitchFamily="34" charset="0"/>
              </a:rPr>
              <a:t>ēzekne, USSR</a:t>
            </a:r>
            <a:r>
              <a:rPr lang="en-GB" sz="1200" dirty="0">
                <a:latin typeface="Bahnschrift" panose="020B0502040204020203" pitchFamily="34" charset="0"/>
                <a:ea typeface="Verdana" panose="020B0604030504040204" pitchFamily="34" charset="0"/>
              </a:rPr>
              <a:t> on 24/05/1980 (45)</a:t>
            </a:r>
            <a:endParaRPr lang="lv-LV" sz="1200" b="1" dirty="0">
              <a:latin typeface="Bahnschrift" panose="020B0502040204020203" pitchFamily="34" charset="0"/>
              <a:ea typeface="Verdana" panose="020B0604030504040204" pitchFamily="34" charset="0"/>
            </a:endParaRPr>
          </a:p>
          <a:p>
            <a:pPr>
              <a:spcBef>
                <a:spcPts val="20"/>
              </a:spcBef>
              <a:spcAft>
                <a:spcPts val="20"/>
              </a:spcAft>
            </a:pPr>
            <a:r>
              <a:rPr lang="en-US" sz="1200" b="1" u="sng" dirty="0">
                <a:latin typeface="Bahnschrift" panose="020B0502040204020203" pitchFamily="34" charset="0"/>
                <a:ea typeface="Verdana" panose="020B0604030504040204" pitchFamily="34" charset="0"/>
              </a:rPr>
              <a:t>Citizenships:</a:t>
            </a:r>
            <a:r>
              <a:rPr lang="en-US" sz="1200" b="1" dirty="0">
                <a:latin typeface="Bahnschrift" panose="020B0502040204020203" pitchFamily="34" charset="0"/>
                <a:ea typeface="Verdana" panose="020B0604030504040204" pitchFamily="34" charset="0"/>
              </a:rPr>
              <a:t> </a:t>
            </a:r>
            <a:r>
              <a:rPr lang="en-US" sz="1200" dirty="0">
                <a:latin typeface="Bahnschrift" panose="020B0502040204020203" pitchFamily="34" charset="0"/>
                <a:ea typeface="Verdana" panose="020B0604030504040204" pitchFamily="34" charset="0"/>
              </a:rPr>
              <a:t>United Kingdom; Latvia (EU); Switzerland (B)</a:t>
            </a:r>
            <a:endParaRPr lang="en-US" sz="1200" b="1" dirty="0">
              <a:latin typeface="Bahnschrift" panose="020B0502040204020203" pitchFamily="34" charset="0"/>
              <a:ea typeface="Verdana" panose="020B0604030504040204" pitchFamily="34" charset="0"/>
            </a:endParaRPr>
          </a:p>
        </p:txBody>
      </p:sp>
      <p:sp>
        <p:nvSpPr>
          <p:cNvPr id="30" name="Content Placeholder 2">
            <a:extLst>
              <a:ext uri="{FF2B5EF4-FFF2-40B4-BE49-F238E27FC236}">
                <a16:creationId xmlns:a16="http://schemas.microsoft.com/office/drawing/2014/main" id="{C77296AA-D1D8-3097-F3C6-8D22B5CF0205}"/>
              </a:ext>
            </a:extLst>
          </p:cNvPr>
          <p:cNvSpPr txBox="1">
            <a:spLocks/>
          </p:cNvSpPr>
          <p:nvPr/>
        </p:nvSpPr>
        <p:spPr>
          <a:xfrm>
            <a:off x="5508113" y="3909060"/>
            <a:ext cx="6470694" cy="13035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50"/>
              </a:spcBef>
              <a:spcAft>
                <a:spcPts val="50"/>
              </a:spcAft>
              <a:buNone/>
            </a:pPr>
            <a:r>
              <a:rPr lang="en-US" sz="1200" b="1" u="sng" dirty="0">
                <a:latin typeface="Bahnschrift" panose="020B0502040204020203" pitchFamily="34" charset="0"/>
                <a:ea typeface="Verdana" panose="020B0604030504040204" pitchFamily="34" charset="0"/>
              </a:rPr>
              <a:t>Clients:</a:t>
            </a:r>
          </a:p>
          <a:p>
            <a:pPr marL="0" indent="0" algn="just">
              <a:spcBef>
                <a:spcPts val="50"/>
              </a:spcBef>
              <a:spcAft>
                <a:spcPts val="50"/>
              </a:spcAft>
              <a:buNone/>
            </a:pPr>
            <a:endParaRPr lang="en-US" sz="1200" u="sng" dirty="0">
              <a:latin typeface="Bahnschrift" panose="020B0502040204020203" pitchFamily="34" charset="0"/>
              <a:ea typeface="Verdana" panose="020B0604030504040204" pitchFamily="34" charset="0"/>
            </a:endParaRPr>
          </a:p>
        </p:txBody>
      </p:sp>
      <p:pic>
        <p:nvPicPr>
          <p:cNvPr id="31" name="Picture 6" descr="Bank of America Merrill Lynch Logo - LogoDix">
            <a:extLst>
              <a:ext uri="{FF2B5EF4-FFF2-40B4-BE49-F238E27FC236}">
                <a16:creationId xmlns:a16="http://schemas.microsoft.com/office/drawing/2014/main" id="{E9D46418-47C3-ECC7-DB3F-871ECD8AE3C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07998" y="4114984"/>
            <a:ext cx="713250" cy="25676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Citigroup – Wikipedia">
            <a:extLst>
              <a:ext uri="{FF2B5EF4-FFF2-40B4-BE49-F238E27FC236}">
                <a16:creationId xmlns:a16="http://schemas.microsoft.com/office/drawing/2014/main" id="{7E2B900A-7F0F-0960-64F3-86C62146048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618599" y="4182188"/>
            <a:ext cx="295311" cy="19158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Credit Suisse logo | Logok">
            <a:extLst>
              <a:ext uri="{FF2B5EF4-FFF2-40B4-BE49-F238E27FC236}">
                <a16:creationId xmlns:a16="http://schemas.microsoft.com/office/drawing/2014/main" id="{E8D975A8-AAA2-51E7-4431-F7B6FA39A6F4}"/>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t="8123" r="2" b="467"/>
          <a:stretch/>
        </p:blipFill>
        <p:spPr bwMode="auto">
          <a:xfrm>
            <a:off x="6421248" y="4028489"/>
            <a:ext cx="752026" cy="51491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6" descr="HSBC Logo, history, meaning, symbol, PNG">
            <a:extLst>
              <a:ext uri="{FF2B5EF4-FFF2-40B4-BE49-F238E27FC236}">
                <a16:creationId xmlns:a16="http://schemas.microsoft.com/office/drawing/2014/main" id="{813A8AF1-6103-EAA4-E719-68EB0FB2B1F0}"/>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889443" y="4173208"/>
            <a:ext cx="402630" cy="22547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descr="MUFG Logo - Mitsubishi UFJ Financial Free Vector Download">
            <a:extLst>
              <a:ext uri="{FF2B5EF4-FFF2-40B4-BE49-F238E27FC236}">
                <a16:creationId xmlns:a16="http://schemas.microsoft.com/office/drawing/2014/main" id="{276E99F6-F41B-CDF1-731C-8AAD0D3823B9}"/>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630025" y="4351823"/>
            <a:ext cx="331084" cy="33108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0" descr="Unsere Kunden für Betrugsprävention und Datensicherheit | OneSpan">
            <a:extLst>
              <a:ext uri="{FF2B5EF4-FFF2-40B4-BE49-F238E27FC236}">
                <a16:creationId xmlns:a16="http://schemas.microsoft.com/office/drawing/2014/main" id="{312F2820-7583-34BF-6026-9BA2E2D053BA}"/>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953347" y="4407572"/>
            <a:ext cx="355787" cy="26649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2" descr="Nomura names equity syndicate head">
            <a:extLst>
              <a:ext uri="{FF2B5EF4-FFF2-40B4-BE49-F238E27FC236}">
                <a16:creationId xmlns:a16="http://schemas.microsoft.com/office/drawing/2014/main" id="{98DEE972-ED7B-9428-AC02-CB1D23F54144}"/>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0753219" y="4198177"/>
            <a:ext cx="342110" cy="19158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a:extLst>
              <a:ext uri="{FF2B5EF4-FFF2-40B4-BE49-F238E27FC236}">
                <a16:creationId xmlns:a16="http://schemas.microsoft.com/office/drawing/2014/main" id="{6ED3B315-DD69-21EE-37AE-487400F0B603}"/>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1146266" y="4192140"/>
            <a:ext cx="726022" cy="16698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4" descr="Standard &amp; Poor's – Wikipedia">
            <a:extLst>
              <a:ext uri="{FF2B5EF4-FFF2-40B4-BE49-F238E27FC236}">
                <a16:creationId xmlns:a16="http://schemas.microsoft.com/office/drawing/2014/main" id="{5B8DFB3B-C85A-70BF-0AF6-AB571683454D}"/>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158054" y="4206994"/>
            <a:ext cx="393428" cy="17394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a:extLst>
              <a:ext uri="{FF2B5EF4-FFF2-40B4-BE49-F238E27FC236}">
                <a16:creationId xmlns:a16="http://schemas.microsoft.com/office/drawing/2014/main" id="{CDD12D62-3459-9A29-C0D1-2FFEF4957ECD}"/>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8593997" y="4701307"/>
            <a:ext cx="380185" cy="24109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8" descr="NBK Participates In Financing The Abu Dhabi Investment Authority - IG News">
            <a:extLst>
              <a:ext uri="{FF2B5EF4-FFF2-40B4-BE49-F238E27FC236}">
                <a16:creationId xmlns:a16="http://schemas.microsoft.com/office/drawing/2014/main" id="{F0C7841E-EEA0-D115-16FB-65515BCC1079}"/>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707792" y="4379546"/>
            <a:ext cx="643861" cy="3385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4" name="Chart 43">
            <a:extLst>
              <a:ext uri="{FF2B5EF4-FFF2-40B4-BE49-F238E27FC236}">
                <a16:creationId xmlns:a16="http://schemas.microsoft.com/office/drawing/2014/main" id="{184DC6D0-4FE2-66DB-4AFD-5FD6985BCD5D}"/>
              </a:ext>
            </a:extLst>
          </p:cNvPr>
          <p:cNvGraphicFramePr>
            <a:graphicFrameLocks/>
          </p:cNvGraphicFramePr>
          <p:nvPr>
            <p:extLst>
              <p:ext uri="{D42A27DB-BD31-4B8C-83A1-F6EECF244321}">
                <p14:modId xmlns:p14="http://schemas.microsoft.com/office/powerpoint/2010/main" val="1424445484"/>
              </p:ext>
            </p:extLst>
          </p:nvPr>
        </p:nvGraphicFramePr>
        <p:xfrm>
          <a:off x="3781887" y="906448"/>
          <a:ext cx="1744016" cy="2089242"/>
        </p:xfrm>
        <a:graphic>
          <a:graphicData uri="http://schemas.openxmlformats.org/drawingml/2006/chart">
            <c:chart xmlns:c="http://schemas.openxmlformats.org/drawingml/2006/chart" xmlns:r="http://schemas.openxmlformats.org/officeDocument/2006/relationships" r:id="rId28"/>
          </a:graphicData>
        </a:graphic>
      </p:graphicFrame>
      <p:pic>
        <p:nvPicPr>
          <p:cNvPr id="3" name="Picture 2">
            <a:extLst>
              <a:ext uri="{FF2B5EF4-FFF2-40B4-BE49-F238E27FC236}">
                <a16:creationId xmlns:a16="http://schemas.microsoft.com/office/drawing/2014/main" id="{1FD917D3-6711-ABFA-D7BC-294976D1A94D}"/>
              </a:ext>
            </a:extLst>
          </p:cNvPr>
          <p:cNvPicPr>
            <a:picLocks noChangeAspect="1"/>
          </p:cNvPicPr>
          <p:nvPr/>
        </p:nvPicPr>
        <p:blipFill>
          <a:blip r:embed="rId29"/>
          <a:stretch>
            <a:fillRect/>
          </a:stretch>
        </p:blipFill>
        <p:spPr>
          <a:xfrm>
            <a:off x="7280286" y="4677490"/>
            <a:ext cx="242727" cy="318127"/>
          </a:xfrm>
          <a:prstGeom prst="rect">
            <a:avLst/>
          </a:prstGeom>
        </p:spPr>
      </p:pic>
      <p:pic>
        <p:nvPicPr>
          <p:cNvPr id="5" name="Picture 4">
            <a:extLst>
              <a:ext uri="{FF2B5EF4-FFF2-40B4-BE49-F238E27FC236}">
                <a16:creationId xmlns:a16="http://schemas.microsoft.com/office/drawing/2014/main" id="{A28A624C-0CD9-07D1-92FA-1A67BE3D884E}"/>
              </a:ext>
            </a:extLst>
          </p:cNvPr>
          <p:cNvPicPr>
            <a:picLocks noChangeAspect="1"/>
          </p:cNvPicPr>
          <p:nvPr/>
        </p:nvPicPr>
        <p:blipFill>
          <a:blip r:embed="rId30"/>
          <a:stretch>
            <a:fillRect/>
          </a:stretch>
        </p:blipFill>
        <p:spPr>
          <a:xfrm>
            <a:off x="6373255" y="4467853"/>
            <a:ext cx="433117" cy="129060"/>
          </a:xfrm>
          <a:prstGeom prst="rect">
            <a:avLst/>
          </a:prstGeom>
        </p:spPr>
      </p:pic>
      <p:pic>
        <p:nvPicPr>
          <p:cNvPr id="18" name="Picture 17">
            <a:extLst>
              <a:ext uri="{FF2B5EF4-FFF2-40B4-BE49-F238E27FC236}">
                <a16:creationId xmlns:a16="http://schemas.microsoft.com/office/drawing/2014/main" id="{107BA5E5-B0C5-1228-C6E4-E03A9F657AA1}"/>
              </a:ext>
            </a:extLst>
          </p:cNvPr>
          <p:cNvPicPr>
            <a:picLocks noChangeAspect="1"/>
          </p:cNvPicPr>
          <p:nvPr/>
        </p:nvPicPr>
        <p:blipFill>
          <a:blip r:embed="rId31"/>
          <a:stretch>
            <a:fillRect/>
          </a:stretch>
        </p:blipFill>
        <p:spPr>
          <a:xfrm>
            <a:off x="9000553" y="4721799"/>
            <a:ext cx="581299" cy="210890"/>
          </a:xfrm>
          <a:prstGeom prst="rect">
            <a:avLst/>
          </a:prstGeom>
        </p:spPr>
      </p:pic>
      <p:pic>
        <p:nvPicPr>
          <p:cNvPr id="24" name="Picture 23">
            <a:extLst>
              <a:ext uri="{FF2B5EF4-FFF2-40B4-BE49-F238E27FC236}">
                <a16:creationId xmlns:a16="http://schemas.microsoft.com/office/drawing/2014/main" id="{E516E9FF-E44C-6B29-212E-F3433577AE93}"/>
              </a:ext>
            </a:extLst>
          </p:cNvPr>
          <p:cNvPicPr>
            <a:picLocks noChangeAspect="1"/>
          </p:cNvPicPr>
          <p:nvPr/>
        </p:nvPicPr>
        <p:blipFill>
          <a:blip r:embed="rId32"/>
          <a:stretch>
            <a:fillRect/>
          </a:stretch>
        </p:blipFill>
        <p:spPr>
          <a:xfrm>
            <a:off x="9611092" y="4718115"/>
            <a:ext cx="660451" cy="186191"/>
          </a:xfrm>
          <a:prstGeom prst="rect">
            <a:avLst/>
          </a:prstGeom>
        </p:spPr>
      </p:pic>
      <p:pic>
        <p:nvPicPr>
          <p:cNvPr id="47" name="Picture 46">
            <a:extLst>
              <a:ext uri="{FF2B5EF4-FFF2-40B4-BE49-F238E27FC236}">
                <a16:creationId xmlns:a16="http://schemas.microsoft.com/office/drawing/2014/main" id="{A0171A44-6560-ADA3-9E46-4A54BE6C074B}"/>
              </a:ext>
            </a:extLst>
          </p:cNvPr>
          <p:cNvPicPr>
            <a:picLocks noChangeAspect="1"/>
          </p:cNvPicPr>
          <p:nvPr/>
        </p:nvPicPr>
        <p:blipFill>
          <a:blip r:embed="rId33"/>
          <a:stretch>
            <a:fillRect/>
          </a:stretch>
        </p:blipFill>
        <p:spPr>
          <a:xfrm>
            <a:off x="5783683" y="5026249"/>
            <a:ext cx="492077" cy="210890"/>
          </a:xfrm>
          <a:prstGeom prst="rect">
            <a:avLst/>
          </a:prstGeom>
        </p:spPr>
      </p:pic>
      <p:pic>
        <p:nvPicPr>
          <p:cNvPr id="49" name="Picture 48">
            <a:extLst>
              <a:ext uri="{FF2B5EF4-FFF2-40B4-BE49-F238E27FC236}">
                <a16:creationId xmlns:a16="http://schemas.microsoft.com/office/drawing/2014/main" id="{C2040A41-7A0D-E6BE-D99C-5C79EC196A17}"/>
              </a:ext>
            </a:extLst>
          </p:cNvPr>
          <p:cNvPicPr>
            <a:picLocks noChangeAspect="1"/>
          </p:cNvPicPr>
          <p:nvPr/>
        </p:nvPicPr>
        <p:blipFill>
          <a:blip r:embed="rId34"/>
          <a:stretch>
            <a:fillRect/>
          </a:stretch>
        </p:blipFill>
        <p:spPr>
          <a:xfrm>
            <a:off x="10283050" y="4743676"/>
            <a:ext cx="515012" cy="157803"/>
          </a:xfrm>
          <a:prstGeom prst="rect">
            <a:avLst/>
          </a:prstGeom>
        </p:spPr>
      </p:pic>
      <p:pic>
        <p:nvPicPr>
          <p:cNvPr id="51" name="Picture 50">
            <a:extLst>
              <a:ext uri="{FF2B5EF4-FFF2-40B4-BE49-F238E27FC236}">
                <a16:creationId xmlns:a16="http://schemas.microsoft.com/office/drawing/2014/main" id="{F4E49662-7250-C76B-5FE4-A720205E7111}"/>
              </a:ext>
            </a:extLst>
          </p:cNvPr>
          <p:cNvPicPr>
            <a:picLocks noChangeAspect="1"/>
          </p:cNvPicPr>
          <p:nvPr/>
        </p:nvPicPr>
        <p:blipFill>
          <a:blip r:embed="rId35"/>
          <a:stretch>
            <a:fillRect/>
          </a:stretch>
        </p:blipFill>
        <p:spPr>
          <a:xfrm>
            <a:off x="8031074" y="4719377"/>
            <a:ext cx="515240" cy="201858"/>
          </a:xfrm>
          <a:prstGeom prst="rect">
            <a:avLst/>
          </a:prstGeom>
        </p:spPr>
      </p:pic>
      <p:pic>
        <p:nvPicPr>
          <p:cNvPr id="53" name="Picture 52">
            <a:extLst>
              <a:ext uri="{FF2B5EF4-FFF2-40B4-BE49-F238E27FC236}">
                <a16:creationId xmlns:a16="http://schemas.microsoft.com/office/drawing/2014/main" id="{7815B3D6-6724-47BD-6C63-2AC37D26F487}"/>
              </a:ext>
            </a:extLst>
          </p:cNvPr>
          <p:cNvPicPr>
            <a:picLocks noChangeAspect="1"/>
          </p:cNvPicPr>
          <p:nvPr/>
        </p:nvPicPr>
        <p:blipFill>
          <a:blip r:embed="rId36"/>
          <a:stretch>
            <a:fillRect/>
          </a:stretch>
        </p:blipFill>
        <p:spPr>
          <a:xfrm>
            <a:off x="6355220" y="5060105"/>
            <a:ext cx="542409" cy="144596"/>
          </a:xfrm>
          <a:prstGeom prst="rect">
            <a:avLst/>
          </a:prstGeom>
        </p:spPr>
      </p:pic>
      <p:pic>
        <p:nvPicPr>
          <p:cNvPr id="55" name="Picture 54">
            <a:extLst>
              <a:ext uri="{FF2B5EF4-FFF2-40B4-BE49-F238E27FC236}">
                <a16:creationId xmlns:a16="http://schemas.microsoft.com/office/drawing/2014/main" id="{F521C40E-0323-252C-8AFB-0D5C3C5233E6}"/>
              </a:ext>
            </a:extLst>
          </p:cNvPr>
          <p:cNvPicPr>
            <a:picLocks noChangeAspect="1"/>
          </p:cNvPicPr>
          <p:nvPr/>
        </p:nvPicPr>
        <p:blipFill>
          <a:blip r:embed="rId37"/>
          <a:stretch>
            <a:fillRect/>
          </a:stretch>
        </p:blipFill>
        <p:spPr>
          <a:xfrm>
            <a:off x="10090758" y="4462087"/>
            <a:ext cx="594879" cy="159736"/>
          </a:xfrm>
          <a:prstGeom prst="rect">
            <a:avLst/>
          </a:prstGeom>
        </p:spPr>
      </p:pic>
      <p:pic>
        <p:nvPicPr>
          <p:cNvPr id="57" name="Picture 56">
            <a:extLst>
              <a:ext uri="{FF2B5EF4-FFF2-40B4-BE49-F238E27FC236}">
                <a16:creationId xmlns:a16="http://schemas.microsoft.com/office/drawing/2014/main" id="{D3B86371-09C0-0972-9696-C96AC7BD6E7F}"/>
              </a:ext>
            </a:extLst>
          </p:cNvPr>
          <p:cNvPicPr>
            <a:picLocks noChangeAspect="1"/>
          </p:cNvPicPr>
          <p:nvPr/>
        </p:nvPicPr>
        <p:blipFill>
          <a:blip r:embed="rId38"/>
          <a:stretch>
            <a:fillRect/>
          </a:stretch>
        </p:blipFill>
        <p:spPr>
          <a:xfrm>
            <a:off x="11413391" y="4455323"/>
            <a:ext cx="328405" cy="154120"/>
          </a:xfrm>
          <a:prstGeom prst="rect">
            <a:avLst/>
          </a:prstGeom>
        </p:spPr>
      </p:pic>
      <p:pic>
        <p:nvPicPr>
          <p:cNvPr id="59" name="Picture 58">
            <a:extLst>
              <a:ext uri="{FF2B5EF4-FFF2-40B4-BE49-F238E27FC236}">
                <a16:creationId xmlns:a16="http://schemas.microsoft.com/office/drawing/2014/main" id="{02C28F1B-60E3-E374-4B9A-E74A126EDE63}"/>
              </a:ext>
            </a:extLst>
          </p:cNvPr>
          <p:cNvPicPr>
            <a:picLocks noChangeAspect="1"/>
          </p:cNvPicPr>
          <p:nvPr/>
        </p:nvPicPr>
        <p:blipFill>
          <a:blip r:embed="rId39"/>
          <a:stretch>
            <a:fillRect/>
          </a:stretch>
        </p:blipFill>
        <p:spPr>
          <a:xfrm>
            <a:off x="9052371" y="4418201"/>
            <a:ext cx="737086" cy="203502"/>
          </a:xfrm>
          <a:prstGeom prst="rect">
            <a:avLst/>
          </a:prstGeom>
        </p:spPr>
      </p:pic>
      <p:pic>
        <p:nvPicPr>
          <p:cNvPr id="61" name="Picture 60">
            <a:extLst>
              <a:ext uri="{FF2B5EF4-FFF2-40B4-BE49-F238E27FC236}">
                <a16:creationId xmlns:a16="http://schemas.microsoft.com/office/drawing/2014/main" id="{48DD7170-8AD0-1FD0-9499-4935F0BDCDE0}"/>
              </a:ext>
            </a:extLst>
          </p:cNvPr>
          <p:cNvPicPr>
            <a:picLocks noChangeAspect="1"/>
          </p:cNvPicPr>
          <p:nvPr/>
        </p:nvPicPr>
        <p:blipFill>
          <a:blip r:embed="rId40"/>
          <a:stretch>
            <a:fillRect/>
          </a:stretch>
        </p:blipFill>
        <p:spPr>
          <a:xfrm>
            <a:off x="6796943" y="4729380"/>
            <a:ext cx="424324" cy="181853"/>
          </a:xfrm>
          <a:prstGeom prst="rect">
            <a:avLst/>
          </a:prstGeom>
        </p:spPr>
      </p:pic>
      <p:pic>
        <p:nvPicPr>
          <p:cNvPr id="63" name="Picture 62">
            <a:extLst>
              <a:ext uri="{FF2B5EF4-FFF2-40B4-BE49-F238E27FC236}">
                <a16:creationId xmlns:a16="http://schemas.microsoft.com/office/drawing/2014/main" id="{401CC2D9-A940-285B-8EAA-F82B51F08086}"/>
              </a:ext>
            </a:extLst>
          </p:cNvPr>
          <p:cNvPicPr>
            <a:picLocks noChangeAspect="1"/>
          </p:cNvPicPr>
          <p:nvPr/>
        </p:nvPicPr>
        <p:blipFill>
          <a:blip r:embed="rId41"/>
          <a:stretch>
            <a:fillRect/>
          </a:stretch>
        </p:blipFill>
        <p:spPr>
          <a:xfrm>
            <a:off x="5761950" y="4722569"/>
            <a:ext cx="992091" cy="205069"/>
          </a:xfrm>
          <a:prstGeom prst="rect">
            <a:avLst/>
          </a:prstGeom>
        </p:spPr>
      </p:pic>
      <p:pic>
        <p:nvPicPr>
          <p:cNvPr id="2049" name="Picture 2048">
            <a:extLst>
              <a:ext uri="{FF2B5EF4-FFF2-40B4-BE49-F238E27FC236}">
                <a16:creationId xmlns:a16="http://schemas.microsoft.com/office/drawing/2014/main" id="{C5EB21F7-1119-7814-7352-458A8A0620F1}"/>
              </a:ext>
            </a:extLst>
          </p:cNvPr>
          <p:cNvPicPr>
            <a:picLocks noChangeAspect="1"/>
          </p:cNvPicPr>
          <p:nvPr/>
        </p:nvPicPr>
        <p:blipFill>
          <a:blip r:embed="rId42"/>
          <a:stretch>
            <a:fillRect/>
          </a:stretch>
        </p:blipFill>
        <p:spPr>
          <a:xfrm>
            <a:off x="8253728" y="4205369"/>
            <a:ext cx="672740" cy="168185"/>
          </a:xfrm>
          <a:prstGeom prst="rect">
            <a:avLst/>
          </a:prstGeom>
        </p:spPr>
      </p:pic>
      <p:pic>
        <p:nvPicPr>
          <p:cNvPr id="2053" name="Picture 2052">
            <a:extLst>
              <a:ext uri="{FF2B5EF4-FFF2-40B4-BE49-F238E27FC236}">
                <a16:creationId xmlns:a16="http://schemas.microsoft.com/office/drawing/2014/main" id="{FBF8CB8D-76B0-6F59-74D2-56409B19E8B3}"/>
              </a:ext>
            </a:extLst>
          </p:cNvPr>
          <p:cNvPicPr>
            <a:picLocks noChangeAspect="1"/>
          </p:cNvPicPr>
          <p:nvPr/>
        </p:nvPicPr>
        <p:blipFill>
          <a:blip r:embed="rId43"/>
          <a:stretch>
            <a:fillRect/>
          </a:stretch>
        </p:blipFill>
        <p:spPr>
          <a:xfrm>
            <a:off x="7981027" y="4192055"/>
            <a:ext cx="281530" cy="225224"/>
          </a:xfrm>
          <a:prstGeom prst="rect">
            <a:avLst/>
          </a:prstGeom>
        </p:spPr>
      </p:pic>
      <p:pic>
        <p:nvPicPr>
          <p:cNvPr id="2057" name="Picture 2056">
            <a:extLst>
              <a:ext uri="{FF2B5EF4-FFF2-40B4-BE49-F238E27FC236}">
                <a16:creationId xmlns:a16="http://schemas.microsoft.com/office/drawing/2014/main" id="{EFC54B80-0469-714F-9680-5E06B1B38E9F}"/>
              </a:ext>
            </a:extLst>
          </p:cNvPr>
          <p:cNvPicPr>
            <a:picLocks noChangeAspect="1"/>
          </p:cNvPicPr>
          <p:nvPr/>
        </p:nvPicPr>
        <p:blipFill>
          <a:blip r:embed="rId44"/>
          <a:stretch>
            <a:fillRect/>
          </a:stretch>
        </p:blipFill>
        <p:spPr>
          <a:xfrm>
            <a:off x="8934714" y="4206994"/>
            <a:ext cx="994051" cy="163578"/>
          </a:xfrm>
          <a:prstGeom prst="rect">
            <a:avLst/>
          </a:prstGeom>
        </p:spPr>
      </p:pic>
      <p:pic>
        <p:nvPicPr>
          <p:cNvPr id="2061" name="Picture 2060">
            <a:extLst>
              <a:ext uri="{FF2B5EF4-FFF2-40B4-BE49-F238E27FC236}">
                <a16:creationId xmlns:a16="http://schemas.microsoft.com/office/drawing/2014/main" id="{F8D98029-6EE7-0E4C-4BA5-78111081FF4A}"/>
              </a:ext>
            </a:extLst>
          </p:cNvPr>
          <p:cNvPicPr>
            <a:picLocks noChangeAspect="1"/>
          </p:cNvPicPr>
          <p:nvPr/>
        </p:nvPicPr>
        <p:blipFill>
          <a:blip r:embed="rId45"/>
          <a:stretch>
            <a:fillRect/>
          </a:stretch>
        </p:blipFill>
        <p:spPr>
          <a:xfrm>
            <a:off x="8849067" y="4414469"/>
            <a:ext cx="190768" cy="222746"/>
          </a:xfrm>
          <a:prstGeom prst="rect">
            <a:avLst/>
          </a:prstGeom>
        </p:spPr>
      </p:pic>
      <p:pic>
        <p:nvPicPr>
          <p:cNvPr id="2063" name="Picture 2062">
            <a:extLst>
              <a:ext uri="{FF2B5EF4-FFF2-40B4-BE49-F238E27FC236}">
                <a16:creationId xmlns:a16="http://schemas.microsoft.com/office/drawing/2014/main" id="{854C6972-E2C7-F46C-46D5-0EA80EBAE568}"/>
              </a:ext>
            </a:extLst>
          </p:cNvPr>
          <p:cNvPicPr>
            <a:picLocks noChangeAspect="1"/>
          </p:cNvPicPr>
          <p:nvPr/>
        </p:nvPicPr>
        <p:blipFill>
          <a:blip r:embed="rId46"/>
          <a:stretch>
            <a:fillRect/>
          </a:stretch>
        </p:blipFill>
        <p:spPr>
          <a:xfrm>
            <a:off x="8309134" y="4472909"/>
            <a:ext cx="515377" cy="116162"/>
          </a:xfrm>
          <a:prstGeom prst="rect">
            <a:avLst/>
          </a:prstGeom>
        </p:spPr>
      </p:pic>
      <p:pic>
        <p:nvPicPr>
          <p:cNvPr id="2065" name="Picture 2064">
            <a:extLst>
              <a:ext uri="{FF2B5EF4-FFF2-40B4-BE49-F238E27FC236}">
                <a16:creationId xmlns:a16="http://schemas.microsoft.com/office/drawing/2014/main" id="{930EE769-87A9-A6D6-4B70-0D4B7664B87E}"/>
              </a:ext>
            </a:extLst>
          </p:cNvPr>
          <p:cNvPicPr>
            <a:picLocks noChangeAspect="1"/>
          </p:cNvPicPr>
          <p:nvPr/>
        </p:nvPicPr>
        <p:blipFill>
          <a:blip r:embed="rId47"/>
          <a:stretch>
            <a:fillRect/>
          </a:stretch>
        </p:blipFill>
        <p:spPr>
          <a:xfrm>
            <a:off x="6831594" y="4436473"/>
            <a:ext cx="779346" cy="166959"/>
          </a:xfrm>
          <a:prstGeom prst="rect">
            <a:avLst/>
          </a:prstGeom>
        </p:spPr>
      </p:pic>
      <p:pic>
        <p:nvPicPr>
          <p:cNvPr id="2067" name="Picture 2066">
            <a:extLst>
              <a:ext uri="{FF2B5EF4-FFF2-40B4-BE49-F238E27FC236}">
                <a16:creationId xmlns:a16="http://schemas.microsoft.com/office/drawing/2014/main" id="{F6470398-1403-4BE3-56FA-CDBF5D83BD9B}"/>
              </a:ext>
            </a:extLst>
          </p:cNvPr>
          <p:cNvPicPr>
            <a:picLocks noChangeAspect="1"/>
          </p:cNvPicPr>
          <p:nvPr/>
        </p:nvPicPr>
        <p:blipFill>
          <a:blip r:embed="rId48"/>
          <a:stretch>
            <a:fillRect/>
          </a:stretch>
        </p:blipFill>
        <p:spPr>
          <a:xfrm>
            <a:off x="10260363" y="4189443"/>
            <a:ext cx="469890" cy="218970"/>
          </a:xfrm>
          <a:prstGeom prst="rect">
            <a:avLst/>
          </a:prstGeom>
        </p:spPr>
      </p:pic>
      <p:pic>
        <p:nvPicPr>
          <p:cNvPr id="2071" name="Picture 2070">
            <a:extLst>
              <a:ext uri="{FF2B5EF4-FFF2-40B4-BE49-F238E27FC236}">
                <a16:creationId xmlns:a16="http://schemas.microsoft.com/office/drawing/2014/main" id="{8E499C77-430B-5282-C51C-8B103E26F34B}"/>
              </a:ext>
            </a:extLst>
          </p:cNvPr>
          <p:cNvPicPr>
            <a:picLocks noChangeAspect="1"/>
          </p:cNvPicPr>
          <p:nvPr/>
        </p:nvPicPr>
        <p:blipFill>
          <a:blip r:embed="rId49"/>
          <a:stretch>
            <a:fillRect/>
          </a:stretch>
        </p:blipFill>
        <p:spPr>
          <a:xfrm>
            <a:off x="10714192" y="4442083"/>
            <a:ext cx="274099" cy="238271"/>
          </a:xfrm>
          <a:prstGeom prst="rect">
            <a:avLst/>
          </a:prstGeom>
        </p:spPr>
      </p:pic>
      <p:pic>
        <p:nvPicPr>
          <p:cNvPr id="2073" name="Picture 2072">
            <a:extLst>
              <a:ext uri="{FF2B5EF4-FFF2-40B4-BE49-F238E27FC236}">
                <a16:creationId xmlns:a16="http://schemas.microsoft.com/office/drawing/2014/main" id="{29CFD6F6-E3CC-14FF-8ACA-B650DB486395}"/>
              </a:ext>
            </a:extLst>
          </p:cNvPr>
          <p:cNvPicPr>
            <a:picLocks noChangeAspect="1"/>
          </p:cNvPicPr>
          <p:nvPr/>
        </p:nvPicPr>
        <p:blipFill>
          <a:blip r:embed="rId50"/>
          <a:stretch>
            <a:fillRect/>
          </a:stretch>
        </p:blipFill>
        <p:spPr>
          <a:xfrm>
            <a:off x="9835356" y="4450690"/>
            <a:ext cx="211924" cy="186525"/>
          </a:xfrm>
          <a:prstGeom prst="rect">
            <a:avLst/>
          </a:prstGeom>
        </p:spPr>
      </p:pic>
      <p:pic>
        <p:nvPicPr>
          <p:cNvPr id="2079" name="Picture 2078">
            <a:extLst>
              <a:ext uri="{FF2B5EF4-FFF2-40B4-BE49-F238E27FC236}">
                <a16:creationId xmlns:a16="http://schemas.microsoft.com/office/drawing/2014/main" id="{5F4B193A-628B-DF68-4266-5272159340DB}"/>
              </a:ext>
            </a:extLst>
          </p:cNvPr>
          <p:cNvPicPr>
            <a:picLocks noChangeAspect="1"/>
          </p:cNvPicPr>
          <p:nvPr/>
        </p:nvPicPr>
        <p:blipFill>
          <a:blip r:embed="rId51"/>
          <a:stretch>
            <a:fillRect/>
          </a:stretch>
        </p:blipFill>
        <p:spPr>
          <a:xfrm>
            <a:off x="11135503" y="4743676"/>
            <a:ext cx="586329" cy="119098"/>
          </a:xfrm>
          <a:prstGeom prst="rect">
            <a:avLst/>
          </a:prstGeom>
        </p:spPr>
      </p:pic>
      <p:pic>
        <p:nvPicPr>
          <p:cNvPr id="2081" name="Picture 2080">
            <a:extLst>
              <a:ext uri="{FF2B5EF4-FFF2-40B4-BE49-F238E27FC236}">
                <a16:creationId xmlns:a16="http://schemas.microsoft.com/office/drawing/2014/main" id="{0DA5DEAC-EBE9-3C71-E4BA-B9BFA5E599FA}"/>
              </a:ext>
            </a:extLst>
          </p:cNvPr>
          <p:cNvPicPr>
            <a:picLocks noChangeAspect="1"/>
          </p:cNvPicPr>
          <p:nvPr/>
        </p:nvPicPr>
        <p:blipFill>
          <a:blip r:embed="rId52"/>
          <a:stretch>
            <a:fillRect/>
          </a:stretch>
        </p:blipFill>
        <p:spPr>
          <a:xfrm>
            <a:off x="10801925" y="4731020"/>
            <a:ext cx="293404" cy="221774"/>
          </a:xfrm>
          <a:prstGeom prst="rect">
            <a:avLst/>
          </a:prstGeom>
        </p:spPr>
      </p:pic>
      <p:pic>
        <p:nvPicPr>
          <p:cNvPr id="2085" name="Picture 2084">
            <a:extLst>
              <a:ext uri="{FF2B5EF4-FFF2-40B4-BE49-F238E27FC236}">
                <a16:creationId xmlns:a16="http://schemas.microsoft.com/office/drawing/2014/main" id="{FC58950B-1791-2E10-1851-DE946D690A91}"/>
              </a:ext>
            </a:extLst>
          </p:cNvPr>
          <p:cNvPicPr>
            <a:picLocks noChangeAspect="1"/>
          </p:cNvPicPr>
          <p:nvPr/>
        </p:nvPicPr>
        <p:blipFill>
          <a:blip r:embed="rId53"/>
          <a:stretch>
            <a:fillRect/>
          </a:stretch>
        </p:blipFill>
        <p:spPr>
          <a:xfrm>
            <a:off x="7625193" y="4651046"/>
            <a:ext cx="262986" cy="205496"/>
          </a:xfrm>
          <a:prstGeom prst="rect">
            <a:avLst/>
          </a:prstGeom>
        </p:spPr>
      </p:pic>
      <p:pic>
        <p:nvPicPr>
          <p:cNvPr id="2089" name="Picture 2088">
            <a:extLst>
              <a:ext uri="{FF2B5EF4-FFF2-40B4-BE49-F238E27FC236}">
                <a16:creationId xmlns:a16="http://schemas.microsoft.com/office/drawing/2014/main" id="{EAA7E314-664E-25EF-8E03-5BA750896029}"/>
              </a:ext>
            </a:extLst>
          </p:cNvPr>
          <p:cNvPicPr>
            <a:picLocks noChangeAspect="1"/>
          </p:cNvPicPr>
          <p:nvPr/>
        </p:nvPicPr>
        <p:blipFill>
          <a:blip r:embed="rId54"/>
          <a:stretch>
            <a:fillRect/>
          </a:stretch>
        </p:blipFill>
        <p:spPr>
          <a:xfrm>
            <a:off x="8031074" y="5029755"/>
            <a:ext cx="703297" cy="178972"/>
          </a:xfrm>
          <a:prstGeom prst="rect">
            <a:avLst/>
          </a:prstGeom>
        </p:spPr>
      </p:pic>
      <p:pic>
        <p:nvPicPr>
          <p:cNvPr id="2115" name="Picture 2114">
            <a:extLst>
              <a:ext uri="{FF2B5EF4-FFF2-40B4-BE49-F238E27FC236}">
                <a16:creationId xmlns:a16="http://schemas.microsoft.com/office/drawing/2014/main" id="{4C57B507-415E-FB42-871D-CBF184A65284}"/>
              </a:ext>
            </a:extLst>
          </p:cNvPr>
          <p:cNvPicPr>
            <a:picLocks noChangeAspect="1"/>
          </p:cNvPicPr>
          <p:nvPr/>
        </p:nvPicPr>
        <p:blipFill>
          <a:blip r:embed="rId55"/>
          <a:stretch>
            <a:fillRect/>
          </a:stretch>
        </p:blipFill>
        <p:spPr>
          <a:xfrm>
            <a:off x="11016846" y="4465435"/>
            <a:ext cx="303189" cy="143680"/>
          </a:xfrm>
          <a:prstGeom prst="rect">
            <a:avLst/>
          </a:prstGeom>
        </p:spPr>
      </p:pic>
      <p:pic>
        <p:nvPicPr>
          <p:cNvPr id="2117" name="Picture 2116">
            <a:extLst>
              <a:ext uri="{FF2B5EF4-FFF2-40B4-BE49-F238E27FC236}">
                <a16:creationId xmlns:a16="http://schemas.microsoft.com/office/drawing/2014/main" id="{40C87452-35AB-0CA9-DE10-1CF7789662DE}"/>
              </a:ext>
            </a:extLst>
          </p:cNvPr>
          <p:cNvPicPr>
            <a:picLocks noChangeAspect="1"/>
          </p:cNvPicPr>
          <p:nvPr/>
        </p:nvPicPr>
        <p:blipFill>
          <a:blip r:embed="rId56"/>
          <a:stretch>
            <a:fillRect/>
          </a:stretch>
        </p:blipFill>
        <p:spPr>
          <a:xfrm>
            <a:off x="7004814" y="5086376"/>
            <a:ext cx="843523" cy="113789"/>
          </a:xfrm>
          <a:prstGeom prst="rect">
            <a:avLst/>
          </a:prstGeom>
        </p:spPr>
      </p:pic>
      <p:pic>
        <p:nvPicPr>
          <p:cNvPr id="2119" name="Picture 2118">
            <a:extLst>
              <a:ext uri="{FF2B5EF4-FFF2-40B4-BE49-F238E27FC236}">
                <a16:creationId xmlns:a16="http://schemas.microsoft.com/office/drawing/2014/main" id="{779F4033-9810-FD49-CDDF-91C70BC112DF}"/>
              </a:ext>
            </a:extLst>
          </p:cNvPr>
          <p:cNvPicPr>
            <a:picLocks noChangeAspect="1"/>
          </p:cNvPicPr>
          <p:nvPr/>
        </p:nvPicPr>
        <p:blipFill>
          <a:blip r:embed="rId57"/>
          <a:stretch>
            <a:fillRect/>
          </a:stretch>
        </p:blipFill>
        <p:spPr>
          <a:xfrm>
            <a:off x="7519499" y="4889586"/>
            <a:ext cx="511705" cy="163746"/>
          </a:xfrm>
          <a:prstGeom prst="rect">
            <a:avLst/>
          </a:prstGeom>
        </p:spPr>
      </p:pic>
      <p:sp>
        <p:nvSpPr>
          <p:cNvPr id="2124" name="Content Placeholder 2">
            <a:extLst>
              <a:ext uri="{FF2B5EF4-FFF2-40B4-BE49-F238E27FC236}">
                <a16:creationId xmlns:a16="http://schemas.microsoft.com/office/drawing/2014/main" id="{D55797BD-3A8D-FBC0-5128-A873A60E12A9}"/>
              </a:ext>
            </a:extLst>
          </p:cNvPr>
          <p:cNvSpPr txBox="1">
            <a:spLocks/>
          </p:cNvSpPr>
          <p:nvPr/>
        </p:nvSpPr>
        <p:spPr>
          <a:xfrm>
            <a:off x="5508113" y="5352609"/>
            <a:ext cx="6683887" cy="2927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50"/>
              </a:spcBef>
              <a:spcAft>
                <a:spcPts val="50"/>
              </a:spcAft>
              <a:buNone/>
            </a:pPr>
            <a:r>
              <a:rPr lang="en-US" sz="1200" b="1" u="sng" dirty="0">
                <a:latin typeface="Bahnschrift" panose="020B0502040204020203" pitchFamily="34" charset="0"/>
                <a:ea typeface="Verdana" panose="020B0604030504040204" pitchFamily="34" charset="0"/>
              </a:rPr>
              <a:t>Interests:</a:t>
            </a:r>
            <a:r>
              <a:rPr lang="en-US" sz="1200" b="1" dirty="0">
                <a:latin typeface="Bahnschrift" panose="020B0502040204020203" pitchFamily="34" charset="0"/>
                <a:ea typeface="Verdana" panose="020B0604030504040204" pitchFamily="34" charset="0"/>
              </a:rPr>
              <a:t> </a:t>
            </a:r>
            <a:r>
              <a:rPr lang="en-US" sz="1200" i="1" dirty="0">
                <a:latin typeface="Bahnschrift" panose="020B0502040204020203" pitchFamily="34" charset="0"/>
                <a:ea typeface="Verdana" panose="020B0604030504040204" pitchFamily="34" charset="0"/>
              </a:rPr>
              <a:t>Krav Maga &amp; Alpine Skiing, Basketball and Scientific Research</a:t>
            </a:r>
            <a:endParaRPr lang="en-US" sz="1200" b="1" i="1" u="sng" dirty="0">
              <a:latin typeface="Bahnschrift" panose="020B0502040204020203" pitchFamily="34" charset="0"/>
              <a:ea typeface="Verdana" panose="020B0604030504040204" pitchFamily="34" charset="0"/>
            </a:endParaRPr>
          </a:p>
          <a:p>
            <a:pPr marL="0" indent="0" algn="just">
              <a:spcBef>
                <a:spcPts val="50"/>
              </a:spcBef>
              <a:spcAft>
                <a:spcPts val="50"/>
              </a:spcAft>
              <a:buNone/>
            </a:pPr>
            <a:endParaRPr lang="en-US" sz="1200" u="sng" dirty="0">
              <a:latin typeface="Bahnschrift" panose="020B0502040204020203" pitchFamily="34" charset="0"/>
              <a:ea typeface="Verdana" panose="020B0604030504040204" pitchFamily="34" charset="0"/>
            </a:endParaRPr>
          </a:p>
        </p:txBody>
      </p:sp>
      <p:sp>
        <p:nvSpPr>
          <p:cNvPr id="2" name="TextBox 1">
            <a:extLst>
              <a:ext uri="{FF2B5EF4-FFF2-40B4-BE49-F238E27FC236}">
                <a16:creationId xmlns:a16="http://schemas.microsoft.com/office/drawing/2014/main" id="{1FCF2615-D030-A564-409D-C0ED5D03338A}"/>
              </a:ext>
            </a:extLst>
          </p:cNvPr>
          <p:cNvSpPr txBox="1"/>
          <p:nvPr/>
        </p:nvSpPr>
        <p:spPr>
          <a:xfrm>
            <a:off x="5397206" y="1150437"/>
            <a:ext cx="6500111" cy="276999"/>
          </a:xfrm>
          <a:prstGeom prst="rect">
            <a:avLst/>
          </a:prstGeom>
          <a:noFill/>
        </p:spPr>
        <p:txBody>
          <a:bodyPr wrap="square">
            <a:spAutoFit/>
          </a:bodyPr>
          <a:lstStyle/>
          <a:p>
            <a:pPr>
              <a:spcBef>
                <a:spcPts val="20"/>
              </a:spcBef>
              <a:spcAft>
                <a:spcPts val="20"/>
              </a:spcAft>
            </a:pPr>
            <a:r>
              <a:rPr lang="en-US" sz="1200" b="1" u="sng" dirty="0">
                <a:latin typeface="Bahnschrift" panose="020B0502040204020203" pitchFamily="34" charset="0"/>
                <a:ea typeface="Verdana" panose="020B0604030504040204" pitchFamily="34" charset="0"/>
              </a:rPr>
              <a:t>Skills:</a:t>
            </a:r>
            <a:r>
              <a:rPr lang="en-US" sz="1200" dirty="0">
                <a:latin typeface="Bahnschrift" panose="020B0502040204020203" pitchFamily="34" charset="0"/>
                <a:ea typeface="Verdana" panose="020B0604030504040204" pitchFamily="34" charset="0"/>
              </a:rPr>
              <a:t> Risk Management, Energy Trading and M&amp;A Advisory</a:t>
            </a:r>
            <a:endParaRPr lang="en-US" sz="1200" b="1" dirty="0">
              <a:latin typeface="Bahnschrift" panose="020B0502040204020203" pitchFamily="34" charset="0"/>
              <a:ea typeface="Verdana" panose="020B0604030504040204" pitchFamily="34" charset="0"/>
            </a:endParaRPr>
          </a:p>
        </p:txBody>
      </p:sp>
      <p:pic>
        <p:nvPicPr>
          <p:cNvPr id="6" name="Picture 5">
            <a:extLst>
              <a:ext uri="{FF2B5EF4-FFF2-40B4-BE49-F238E27FC236}">
                <a16:creationId xmlns:a16="http://schemas.microsoft.com/office/drawing/2014/main" id="{40CA2760-81CB-D8AB-B261-27ACABD07786}"/>
              </a:ext>
            </a:extLst>
          </p:cNvPr>
          <p:cNvPicPr>
            <a:picLocks noChangeAspect="1"/>
          </p:cNvPicPr>
          <p:nvPr/>
        </p:nvPicPr>
        <p:blipFill>
          <a:blip r:embed="rId58"/>
          <a:stretch>
            <a:fillRect/>
          </a:stretch>
        </p:blipFill>
        <p:spPr>
          <a:xfrm>
            <a:off x="8758182" y="5050549"/>
            <a:ext cx="447199" cy="137384"/>
          </a:xfrm>
          <a:prstGeom prst="rect">
            <a:avLst/>
          </a:prstGeom>
        </p:spPr>
      </p:pic>
      <p:pic>
        <p:nvPicPr>
          <p:cNvPr id="8" name="Picture 7">
            <a:extLst>
              <a:ext uri="{FF2B5EF4-FFF2-40B4-BE49-F238E27FC236}">
                <a16:creationId xmlns:a16="http://schemas.microsoft.com/office/drawing/2014/main" id="{9A6F1113-F95B-541E-208A-901508FB9924}"/>
              </a:ext>
            </a:extLst>
          </p:cNvPr>
          <p:cNvPicPr>
            <a:picLocks noChangeAspect="1"/>
          </p:cNvPicPr>
          <p:nvPr/>
        </p:nvPicPr>
        <p:blipFill>
          <a:blip r:embed="rId59"/>
          <a:stretch>
            <a:fillRect/>
          </a:stretch>
        </p:blipFill>
        <p:spPr>
          <a:xfrm>
            <a:off x="9245641" y="5004402"/>
            <a:ext cx="567732" cy="202529"/>
          </a:xfrm>
          <a:prstGeom prst="rect">
            <a:avLst/>
          </a:prstGeom>
        </p:spPr>
      </p:pic>
      <p:pic>
        <p:nvPicPr>
          <p:cNvPr id="14" name="Picture 13">
            <a:extLst>
              <a:ext uri="{FF2B5EF4-FFF2-40B4-BE49-F238E27FC236}">
                <a16:creationId xmlns:a16="http://schemas.microsoft.com/office/drawing/2014/main" id="{BC78E7BF-1645-6A33-96A6-DBD0B1AE4EC9}"/>
              </a:ext>
            </a:extLst>
          </p:cNvPr>
          <p:cNvPicPr>
            <a:picLocks noChangeAspect="1"/>
          </p:cNvPicPr>
          <p:nvPr/>
        </p:nvPicPr>
        <p:blipFill>
          <a:blip r:embed="rId60"/>
          <a:stretch>
            <a:fillRect/>
          </a:stretch>
        </p:blipFill>
        <p:spPr>
          <a:xfrm>
            <a:off x="9849683" y="5004402"/>
            <a:ext cx="421860" cy="159768"/>
          </a:xfrm>
          <a:prstGeom prst="rect">
            <a:avLst/>
          </a:prstGeom>
        </p:spPr>
      </p:pic>
      <p:pic>
        <p:nvPicPr>
          <p:cNvPr id="26" name="Picture 25">
            <a:extLst>
              <a:ext uri="{FF2B5EF4-FFF2-40B4-BE49-F238E27FC236}">
                <a16:creationId xmlns:a16="http://schemas.microsoft.com/office/drawing/2014/main" id="{11BA3C26-782A-B917-F725-1257ED413425}"/>
              </a:ext>
            </a:extLst>
          </p:cNvPr>
          <p:cNvPicPr>
            <a:picLocks noChangeAspect="1"/>
          </p:cNvPicPr>
          <p:nvPr/>
        </p:nvPicPr>
        <p:blipFill>
          <a:blip r:embed="rId61"/>
          <a:stretch>
            <a:fillRect/>
          </a:stretch>
        </p:blipFill>
        <p:spPr>
          <a:xfrm>
            <a:off x="10292073" y="4998838"/>
            <a:ext cx="861273" cy="208093"/>
          </a:xfrm>
          <a:prstGeom prst="rect">
            <a:avLst/>
          </a:prstGeom>
        </p:spPr>
      </p:pic>
    </p:spTree>
    <p:extLst>
      <p:ext uri="{BB962C8B-B14F-4D97-AF65-F5344CB8AC3E}">
        <p14:creationId xmlns:p14="http://schemas.microsoft.com/office/powerpoint/2010/main" val="4448559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7478</TotalTime>
  <Words>322</Words>
  <Application>Microsoft Office PowerPoint</Application>
  <PresentationFormat>Widescreen</PresentationFormat>
  <Paragraphs>22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Bahnschrift</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Agris Lauzinieks</dc:creator>
  <cp:lastModifiedBy>Agris Lauzinieks</cp:lastModifiedBy>
  <cp:revision>82</cp:revision>
  <dcterms:created xsi:type="dcterms:W3CDTF">2019-08-15T17:54:10Z</dcterms:created>
  <dcterms:modified xsi:type="dcterms:W3CDTF">2025-12-28T17:47:39Z</dcterms:modified>
</cp:coreProperties>
</file>